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notesMasterIdLst>
    <p:notesMasterId r:id="rId30"/>
  </p:notesMasterIdLst>
  <p:sldIdLst>
    <p:sldId id="256" r:id="rId2"/>
    <p:sldId id="272" r:id="rId3"/>
    <p:sldId id="294" r:id="rId4"/>
    <p:sldId id="257" r:id="rId5"/>
    <p:sldId id="264" r:id="rId6"/>
    <p:sldId id="265" r:id="rId7"/>
    <p:sldId id="266" r:id="rId8"/>
    <p:sldId id="267" r:id="rId9"/>
    <p:sldId id="268" r:id="rId10"/>
    <p:sldId id="269" r:id="rId11"/>
    <p:sldId id="288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9" r:id="rId24"/>
    <p:sldId id="287" r:id="rId25"/>
    <p:sldId id="290" r:id="rId26"/>
    <p:sldId id="293" r:id="rId27"/>
    <p:sldId id="291" r:id="rId28"/>
    <p:sldId id="295" r:id="rId29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227"/>
    <a:srgbClr val="162A08"/>
    <a:srgbClr val="1B73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3103" autoAdjust="0"/>
  </p:normalViewPr>
  <p:slideViewPr>
    <p:cSldViewPr snapToGrid="0" showGuides="1">
      <p:cViewPr varScale="1">
        <p:scale>
          <a:sx n="65" d="100"/>
          <a:sy n="65" d="100"/>
        </p:scale>
        <p:origin x="1116" y="66"/>
      </p:cViewPr>
      <p:guideLst>
        <p:guide orient="horz" pos="2160"/>
        <p:guide pos="3840"/>
        <p:guide pos="312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13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4DF507-FED3-462B-985E-C3641932B878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169BB-EF34-43F8-A5B9-4C6E7F2EF84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169BB-EF34-43F8-A5B9-4C6E7F2EF84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169BB-EF34-43F8-A5B9-4C6E7F2EF84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888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169BB-EF34-43F8-A5B9-4C6E7F2EF84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772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12/15/2022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pPr/>
              <a:t>12/15/2022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12/15/2022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12/15/2022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12/15/2022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pPr/>
              <a:t>12/15/2022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12/15/2022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12/15/2022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12/15/2022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pPr/>
              <a:t>12/15/2022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12/15/2022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12/15/2022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6;&#1074;&#1072;&#1088;.mp4" TargetMode="External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gif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gif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685055" y="4721644"/>
            <a:ext cx="271119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000" b="1" i="1" dirty="0" smtClean="0">
              <a:solidFill>
                <a:srgbClr val="223227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000" b="1" i="1" dirty="0" smtClean="0">
                <a:solidFill>
                  <a:srgbClr val="223227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algn="r"/>
            <a:endParaRPr lang="ru-RU" sz="3000" b="1" i="1" dirty="0">
              <a:solidFill>
                <a:srgbClr val="223227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sz="2000" b="1" i="1" dirty="0" smtClean="0">
                <a:solidFill>
                  <a:srgbClr val="223227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15.12.2022 г.</a:t>
            </a:r>
            <a:endParaRPr lang="ru-RU" sz="2000" b="1" i="1" dirty="0">
              <a:solidFill>
                <a:srgbClr val="223227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9923" y="194981"/>
            <a:ext cx="1139833" cy="113983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77648" y="188640"/>
            <a:ext cx="47863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Управление образования администрации г.Орска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13445" y="509767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Муниципальное автономное учреждение дополнительного образования</a:t>
            </a:r>
          </a:p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«Центр развития творчества детей и юношества «Созвездие» г.Орска»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24303" y="1234767"/>
            <a:ext cx="807194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i="1" u="sng" spc="50" dirty="0" smtClean="0">
                <a:ln w="11430">
                  <a:solidFill>
                    <a:prstClr val="white"/>
                  </a:solidFill>
                </a:ln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_AlbionicTitulInfl" pitchFamily="34" charset="-52"/>
              </a:rPr>
              <a:t>Городское методическое объединение </a:t>
            </a:r>
          </a:p>
          <a:p>
            <a:pPr algn="ctr"/>
            <a:r>
              <a:rPr lang="ru-RU" sz="2000" b="1" i="1" u="sng" spc="50" dirty="0" smtClean="0">
                <a:ln w="11430">
                  <a:solidFill>
                    <a:prstClr val="white"/>
                  </a:solidFill>
                </a:ln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AlbionicTitulInfl" pitchFamily="34" charset="-52"/>
              </a:rPr>
              <a:t>педагогов-организаторов</a:t>
            </a:r>
            <a:endParaRPr lang="ru-RU" sz="2000" b="1" i="1" u="sng" spc="50" dirty="0">
              <a:ln w="11430">
                <a:solidFill>
                  <a:prstClr val="white"/>
                </a:solidFill>
              </a:ln>
              <a:solidFill>
                <a:srgbClr val="00206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AlbionicTitulInfl" pitchFamily="34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92719" y="2224153"/>
            <a:ext cx="747679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223227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«Формирование профессионального самоопределения обучающихся в условиях дополнительного образования: этапы и методы профориентационной работы в детских клубах по месту жительства </a:t>
            </a:r>
          </a:p>
          <a:p>
            <a:pPr algn="ctr"/>
            <a:r>
              <a:rPr lang="ru-RU" sz="2800" b="1" i="1" dirty="0" smtClean="0">
                <a:solidFill>
                  <a:srgbClr val="223227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МАУДО «ЦРТДЮ «Созвездие» г. Орска»</a:t>
            </a:r>
            <a:endParaRPr lang="ru-RU" sz="2800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8261953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187670" y="167319"/>
            <a:ext cx="852389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в </a:t>
            </a:r>
            <a:r>
              <a:rPr lang="ru-RU" sz="28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</a:t>
            </a:r>
            <a:r>
              <a:rPr lang="ru-RU" sz="28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МАУДО «ЦРТДЮ «Созвездие» г. Орска» в </a:t>
            </a:r>
            <a:r>
              <a:rPr lang="ru-RU" sz="28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</a:t>
            </a:r>
            <a:r>
              <a:rPr lang="ru-RU" sz="28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профориентации:</a:t>
            </a:r>
            <a:endParaRPr kumimoji="0" lang="ru-RU" altLang="ru-RU" sz="2800" b="0" i="0" u="sng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11062" y="1668008"/>
            <a:ext cx="6569138" cy="4816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знакомство </a:t>
            </a:r>
            <a:r>
              <a:rPr lang="ru-RU" sz="2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содержанием и перспективами рынка </a:t>
            </a:r>
            <a:r>
              <a:rPr lang="ru-RU" sz="2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профессий, формами </a:t>
            </a:r>
            <a:r>
              <a:rPr lang="ru-RU" sz="2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условиями их освоения, </a:t>
            </a:r>
            <a:r>
              <a:rPr lang="ru-RU" sz="2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требованиями, </a:t>
            </a:r>
            <a:r>
              <a:rPr lang="ru-RU" sz="2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предъявляемыми профессиями к человеку, возможностями профессионально-квалифицированного роста;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распространение </a:t>
            </a:r>
            <a:r>
              <a:rPr lang="ru-RU" sz="2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профессиографических</a:t>
            </a:r>
            <a:r>
              <a:rPr lang="ru-RU" sz="2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материалов;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информирование </a:t>
            </a:r>
            <a:r>
              <a:rPr lang="ru-RU" sz="2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о состоянии рынка труда, потребности экономики в квалифицированных кадрах;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ознакомление </a:t>
            </a:r>
            <a:r>
              <a:rPr lang="ru-RU" sz="2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с современными видами производства.</a:t>
            </a:r>
          </a:p>
        </p:txBody>
      </p:sp>
    </p:spTree>
    <p:extLst>
      <p:ext uri="{BB962C8B-B14F-4D97-AF65-F5344CB8AC3E}">
        <p14:creationId xmlns:p14="http://schemas.microsoft.com/office/powerpoint/2010/main" val="64642137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56290" y="2346501"/>
            <a:ext cx="8607973" cy="1323439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Профориентация обучающихся </a:t>
            </a:r>
          </a:p>
          <a:p>
            <a:pPr algn="ctr"/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шаг за шагом</a:t>
            </a:r>
            <a:endParaRPr lang="ru-RU" sz="4000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68718" y="5349070"/>
            <a:ext cx="6405101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5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Ткаченко Т.В.,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</a:t>
            </a:r>
          </a:p>
          <a:p>
            <a:pPr algn="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квалификационной категории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9807" y="170727"/>
            <a:ext cx="1322219" cy="13222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65996" y="509766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Муниципальное автономное учреждение дополнительного образования</a:t>
            </a:r>
          </a:p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«Центр развития творчества детей и юношества «Созвездие» г.Орска»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32179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777766" y="219834"/>
            <a:ext cx="912823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тенденции </a:t>
            </a:r>
            <a:r>
              <a:rPr lang="ru-RU" sz="2800" b="1" u="sng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профориентационной</a:t>
            </a:r>
            <a:r>
              <a:rPr lang="ru-RU" sz="28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работы</a:t>
            </a:r>
            <a:endParaRPr kumimoji="0" lang="ru-RU" altLang="ru-RU" sz="2800" b="0" i="0" u="sng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31212" y="1062075"/>
            <a:ext cx="5503418" cy="739699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/>
              <a:t>Геймификация</a:t>
            </a:r>
            <a:endParaRPr lang="ru-RU" sz="28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231195" y="2503750"/>
            <a:ext cx="5606093" cy="726393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Развитие </a:t>
            </a:r>
            <a:r>
              <a:rPr lang="ru-RU" sz="2800" dirty="0" err="1" smtClean="0"/>
              <a:t>софт-скилз</a:t>
            </a:r>
            <a:endParaRPr lang="ru-RU" sz="28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192195" y="3932119"/>
            <a:ext cx="5606093" cy="726393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Форсайт</a:t>
            </a:r>
            <a:endParaRPr lang="ru-RU" sz="28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085603" y="5360488"/>
            <a:ext cx="5459109" cy="70734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/>
              <a:t>Тьюторство</a:t>
            </a:r>
            <a:endParaRPr lang="ru-RU" sz="2800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0" y="6281936"/>
            <a:ext cx="9906000" cy="5760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Задачи профориентации и самоопределения в зависимости от возраста</a:t>
            </a:r>
          </a:p>
        </p:txBody>
      </p:sp>
      <p:pic>
        <p:nvPicPr>
          <p:cNvPr id="4099" name="Рисунок 8" descr="Без имени-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4008" y="251218"/>
            <a:ext cx="1353667" cy="1576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814210" y="292180"/>
            <a:ext cx="579767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tx2"/>
                </a:solidFill>
              </a:rPr>
              <a:t>Первоначальные знания о профессиях,</a:t>
            </a:r>
          </a:p>
          <a:p>
            <a:pPr>
              <a:defRPr/>
            </a:pPr>
            <a:r>
              <a:rPr lang="ru-RU" sz="2400" b="1" dirty="0">
                <a:solidFill>
                  <a:schemeClr val="tx2"/>
                </a:solidFill>
              </a:rPr>
              <a:t>первоначальные трудовые навыки</a:t>
            </a:r>
          </a:p>
          <a:p>
            <a:pPr>
              <a:defRPr/>
            </a:pPr>
            <a:r>
              <a:rPr lang="ru-RU" sz="2400" b="1" dirty="0">
                <a:solidFill>
                  <a:schemeClr val="tx2"/>
                </a:solidFill>
              </a:rPr>
              <a:t>(уход за вещами, животными, комнатой) </a:t>
            </a:r>
          </a:p>
        </p:txBody>
      </p:sp>
      <p:pic>
        <p:nvPicPr>
          <p:cNvPr id="4101" name="Picture 6" descr="https://ds05.infourok.ru/uploads/ex/0a12/000e0049-702eb80c/hello_html_m6a769265.jpg"/>
          <p:cNvPicPr>
            <a:picLocks noChangeAspect="1" noChangeArrowheads="1"/>
          </p:cNvPicPr>
          <p:nvPr/>
        </p:nvPicPr>
        <p:blipFill>
          <a:blip r:embed="rId3"/>
          <a:srcRect r="18333"/>
          <a:stretch>
            <a:fillRect/>
          </a:stretch>
        </p:blipFill>
        <p:spPr bwMode="auto">
          <a:xfrm>
            <a:off x="8650680" y="1844566"/>
            <a:ext cx="1036625" cy="1171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3139160" y="1761745"/>
            <a:ext cx="5402761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b="1" dirty="0">
                <a:solidFill>
                  <a:schemeClr val="tx2"/>
                </a:solidFill>
              </a:rPr>
              <a:t>Осознание роли труда,</a:t>
            </a:r>
          </a:p>
          <a:p>
            <a:pPr algn="r">
              <a:defRPr/>
            </a:pPr>
            <a:r>
              <a:rPr lang="ru-RU" sz="2400" b="1" dirty="0">
                <a:solidFill>
                  <a:schemeClr val="tx2"/>
                </a:solidFill>
              </a:rPr>
              <a:t>расширение спектра профессий,</a:t>
            </a:r>
          </a:p>
          <a:p>
            <a:pPr algn="r">
              <a:defRPr/>
            </a:pPr>
            <a:r>
              <a:rPr lang="ru-RU" sz="2400" b="1" dirty="0">
                <a:solidFill>
                  <a:schemeClr val="tx2"/>
                </a:solidFill>
              </a:rPr>
              <a:t>формирование жизненных ценностей </a:t>
            </a:r>
          </a:p>
        </p:txBody>
      </p:sp>
      <p:pic>
        <p:nvPicPr>
          <p:cNvPr id="4103" name="Picture 8" descr="https://fb.ru/misc/i/gallery/93323/287312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32721" y="3216166"/>
            <a:ext cx="1246641" cy="101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TextBox 15"/>
          <p:cNvSpPr txBox="1">
            <a:spLocks noChangeArrowheads="1"/>
          </p:cNvSpPr>
          <p:nvPr/>
        </p:nvSpPr>
        <p:spPr bwMode="auto">
          <a:xfrm>
            <a:off x="2324338" y="4249135"/>
            <a:ext cx="109206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chemeClr val="tx2"/>
                </a:solidFill>
              </a:rPr>
              <a:t>5-7 </a:t>
            </a:r>
            <a:r>
              <a:rPr lang="ru-RU" dirty="0" err="1">
                <a:solidFill>
                  <a:schemeClr val="tx2"/>
                </a:solidFill>
              </a:rPr>
              <a:t>кл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28777" y="3393218"/>
            <a:ext cx="6121548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tx2"/>
                </a:solidFill>
              </a:rPr>
              <a:t>Осознание своих способностей и интересов,</a:t>
            </a:r>
          </a:p>
          <a:p>
            <a:pPr>
              <a:defRPr/>
            </a:pPr>
            <a:r>
              <a:rPr lang="ru-RU" sz="2400" b="1" dirty="0">
                <a:solidFill>
                  <a:schemeClr val="tx2"/>
                </a:solidFill>
              </a:rPr>
              <a:t>первичная профориентация, развитие</a:t>
            </a:r>
          </a:p>
          <a:p>
            <a:pPr>
              <a:defRPr/>
            </a:pPr>
            <a:r>
              <a:rPr lang="ru-RU" sz="2400" b="1" dirty="0">
                <a:solidFill>
                  <a:schemeClr val="tx2"/>
                </a:solidFill>
              </a:rPr>
              <a:t>гибких навыков</a:t>
            </a:r>
          </a:p>
        </p:txBody>
      </p:sp>
      <p:pic>
        <p:nvPicPr>
          <p:cNvPr id="4106" name="Picture 10" descr="https://www.pngarts.com/files/7/College-Student-Transparent-Background-PNG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64976" y="4572001"/>
            <a:ext cx="1226853" cy="1292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3228944" y="5074112"/>
            <a:ext cx="5308633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b="1" dirty="0">
                <a:solidFill>
                  <a:schemeClr val="tx2"/>
                </a:solidFill>
              </a:rPr>
              <a:t>Профессиональное самосознание</a:t>
            </a:r>
          </a:p>
          <a:p>
            <a:pPr algn="r">
              <a:defRPr/>
            </a:pPr>
            <a:r>
              <a:rPr lang="ru-RU" sz="2400" b="1" dirty="0">
                <a:solidFill>
                  <a:schemeClr val="tx2"/>
                </a:solidFill>
              </a:rPr>
              <a:t>Профессиональное самоопределение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0" y="6281936"/>
            <a:ext cx="9906000" cy="5760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Для дошкольников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07806" y="600671"/>
            <a:ext cx="3897414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Сказки, мультфильмы,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сюжетно-ролевые игры</a:t>
            </a:r>
          </a:p>
        </p:txBody>
      </p:sp>
      <p:pic>
        <p:nvPicPr>
          <p:cNvPr id="5124" name="Picture 6" descr="Профориентация и самоопределение школьников и взрослых. НАВИГАТУМ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2644" y="286079"/>
            <a:ext cx="350837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9" descr="http://hotislav.malorita.edu.by/ru/sm_full.aspx?guid=872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33633" y="1833727"/>
            <a:ext cx="5974504" cy="270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qrcoder.ru/code/?http%3A%2F%2Fhttps%3A%2F%2Fnavigatum.ru%2F&amp;4&amp;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28286" y="4757902"/>
            <a:ext cx="14097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0" y="6281936"/>
            <a:ext cx="9906000" cy="5760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Для младших школьников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75186" y="472419"/>
            <a:ext cx="698928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Сказки, мультфильмы,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игры, кроссворды,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научно-исследовательские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работы</a:t>
            </a:r>
          </a:p>
        </p:txBody>
      </p:sp>
      <p:pic>
        <p:nvPicPr>
          <p:cNvPr id="6148" name="Picture 2" descr="https://i.mycdn.me/i?r=AzEPZsRbOZEKgBhR0XGMT1Rk1WPyBcrXj9OQm4hUe8QqyKaKTM5SRkZCeTgDn6uOy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6330" y="2671875"/>
            <a:ext cx="4908331" cy="302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0" y="6281936"/>
            <a:ext cx="9906000" cy="5760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Для младших подростков</a:t>
            </a:r>
          </a:p>
        </p:txBody>
      </p:sp>
      <p:pic>
        <p:nvPicPr>
          <p:cNvPr id="7171" name="Picture 2" descr="https://navigatum.ru/assets/images/2019/sketchbuk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95950" y="287447"/>
            <a:ext cx="4210050" cy="518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694705" y="507762"/>
            <a:ext cx="3967625" cy="35394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Дневник самопознания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от проекта «</a:t>
            </a:r>
            <a:r>
              <a:rPr lang="ru-RU" sz="2800" b="1" dirty="0" err="1">
                <a:solidFill>
                  <a:schemeClr val="tx2"/>
                </a:solidFill>
              </a:rPr>
              <a:t>Навигатум</a:t>
            </a:r>
            <a:r>
              <a:rPr lang="ru-RU" sz="2800" b="1" dirty="0">
                <a:solidFill>
                  <a:schemeClr val="tx2"/>
                </a:solidFill>
              </a:rPr>
              <a:t>»</a:t>
            </a:r>
          </a:p>
          <a:p>
            <a:pPr algn="ctr">
              <a:defRPr/>
            </a:pPr>
            <a:endParaRPr lang="ru-RU" sz="2800" b="1" dirty="0">
              <a:solidFill>
                <a:schemeClr val="tx2"/>
              </a:solidFill>
            </a:endParaRPr>
          </a:p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Цель: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изучение своих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особенностей,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способностей,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склонностей</a:t>
            </a:r>
          </a:p>
        </p:txBody>
      </p:sp>
      <p:pic>
        <p:nvPicPr>
          <p:cNvPr id="8194" name="Picture 2" descr="http://qrcoder.ru/code/?https%3A%2F%2Fnavigatum.ru%2Fdnevnik.html&amp;4&amp;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669925"/>
            <a:ext cx="1409700" cy="1409700"/>
          </a:xfrm>
          <a:prstGeom prst="rect">
            <a:avLst/>
          </a:prstGeom>
          <a:noFill/>
        </p:spPr>
      </p:pic>
      <p:pic>
        <p:nvPicPr>
          <p:cNvPr id="8196" name="Picture 4" descr="http://qrcoder.ru/code/?https%3A%2F%2Fnavigatum.ru%2Fdnevnik.html&amp;4&amp;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669925"/>
            <a:ext cx="1409700" cy="1409700"/>
          </a:xfrm>
          <a:prstGeom prst="rect">
            <a:avLst/>
          </a:prstGeom>
          <a:noFill/>
        </p:spPr>
      </p:pic>
      <p:pic>
        <p:nvPicPr>
          <p:cNvPr id="8198" name="Picture 6" descr="http://qrcoder.ru/code/?https%3A%2F%2Fnavigatum.ru%2Fdnevnik.html&amp;4&amp;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669925"/>
            <a:ext cx="1409700" cy="1409700"/>
          </a:xfrm>
          <a:prstGeom prst="rect">
            <a:avLst/>
          </a:prstGeom>
          <a:noFill/>
        </p:spPr>
      </p:pic>
      <p:pic>
        <p:nvPicPr>
          <p:cNvPr id="8" name="Рисунок 7" descr="http://qrcoder.ru/code/?https%3A%2F%2Fnavigatum.ru%2Fdnevnik.html&amp;4&amp;0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6619" y="4631778"/>
            <a:ext cx="14097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0" y="6281936"/>
            <a:ext cx="9906000" cy="5760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Для младших подростков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96054" y="260648"/>
            <a:ext cx="706699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Настольная игра «Калейдоскоп профессий»</a:t>
            </a:r>
          </a:p>
        </p:txBody>
      </p:sp>
      <p:pic>
        <p:nvPicPr>
          <p:cNvPr id="5" name="Рисунок 4" descr="IMG_20200812_1123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401992" y="1703812"/>
            <a:ext cx="3368429" cy="20526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IMG_20200812_1058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5821" y="886135"/>
            <a:ext cx="3666407" cy="1903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IMG_20200812_105751.jpg"/>
          <p:cNvPicPr>
            <a:picLocks noChangeAspect="1"/>
          </p:cNvPicPr>
          <p:nvPr/>
        </p:nvPicPr>
        <p:blipFill>
          <a:blip r:embed="rId4" cstate="print"/>
          <a:srcRect r="12201"/>
          <a:stretch>
            <a:fillRect/>
          </a:stretch>
        </p:blipFill>
        <p:spPr>
          <a:xfrm>
            <a:off x="4460788" y="2958603"/>
            <a:ext cx="5226581" cy="30909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0" y="6281936"/>
            <a:ext cx="9906000" cy="5760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Для младших подростков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81273" y="276413"/>
            <a:ext cx="549567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Профессии вчера, сегодня, завтра</a:t>
            </a:r>
          </a:p>
        </p:txBody>
      </p:sp>
      <p:pic>
        <p:nvPicPr>
          <p:cNvPr id="156674" name="Picture 2"/>
          <p:cNvPicPr>
            <a:picLocks noChangeAspect="1" noChangeArrowheads="1"/>
          </p:cNvPicPr>
          <p:nvPr/>
        </p:nvPicPr>
        <p:blipFill>
          <a:blip r:embed="rId2" cstate="print"/>
          <a:srcRect l="29925" t="26880" r="31226" b="26921"/>
          <a:stretch>
            <a:fillRect/>
          </a:stretch>
        </p:blipFill>
        <p:spPr bwMode="auto">
          <a:xfrm>
            <a:off x="5817476" y="3397231"/>
            <a:ext cx="3757484" cy="25778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1734207" y="1050267"/>
            <a:ext cx="6243145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Просмотр видео, </a:t>
            </a:r>
            <a:r>
              <a:rPr lang="ru-RU" sz="2400" b="1" dirty="0" smtClean="0">
                <a:solidFill>
                  <a:schemeClr val="tx2"/>
                </a:solidFill>
              </a:rPr>
              <a:t>кинофильмов:</a:t>
            </a:r>
            <a:endParaRPr lang="ru-RU" sz="2400" b="1" dirty="0">
              <a:solidFill>
                <a:schemeClr val="tx2"/>
              </a:solidFill>
            </a:endParaRPr>
          </a:p>
          <a:p>
            <a:endParaRPr lang="ru-RU" sz="800" b="1" dirty="0">
              <a:solidFill>
                <a:schemeClr val="tx2"/>
              </a:solidFill>
            </a:endParaRPr>
          </a:p>
          <a:p>
            <a:pPr>
              <a:buFontTx/>
              <a:buChar char="-"/>
            </a:pPr>
            <a:r>
              <a:rPr lang="ru-RU" sz="2400" b="1" dirty="0">
                <a:solidFill>
                  <a:schemeClr val="tx2"/>
                </a:solidFill>
              </a:rPr>
              <a:t> о профессиях;</a:t>
            </a:r>
          </a:p>
          <a:p>
            <a:pPr>
              <a:buFontTx/>
              <a:buChar char="-"/>
            </a:pPr>
            <a:endParaRPr lang="ru-RU" sz="800" b="1" dirty="0">
              <a:solidFill>
                <a:schemeClr val="tx2"/>
              </a:solidFill>
            </a:endParaRPr>
          </a:p>
          <a:p>
            <a:pPr>
              <a:buFontTx/>
              <a:buChar char="-"/>
            </a:pPr>
            <a:r>
              <a:rPr lang="ru-RU" sz="2400" b="1" dirty="0">
                <a:solidFill>
                  <a:schemeClr val="tx2"/>
                </a:solidFill>
              </a:rPr>
              <a:t> о публичных выступлениях;</a:t>
            </a:r>
          </a:p>
          <a:p>
            <a:pPr>
              <a:buFontTx/>
              <a:buChar char="-"/>
            </a:pPr>
            <a:endParaRPr lang="ru-RU" sz="800" b="1" dirty="0">
              <a:solidFill>
                <a:schemeClr val="tx2"/>
              </a:solidFill>
            </a:endParaRPr>
          </a:p>
          <a:p>
            <a:pPr>
              <a:buFontTx/>
              <a:buChar char="-"/>
            </a:pPr>
            <a:r>
              <a:rPr lang="ru-RU" sz="2400" b="1" dirty="0">
                <a:solidFill>
                  <a:schemeClr val="tx2"/>
                </a:solidFill>
              </a:rPr>
              <a:t> с рекламой профессии;</a:t>
            </a:r>
          </a:p>
          <a:p>
            <a:pPr>
              <a:buFontTx/>
              <a:buChar char="-"/>
            </a:pPr>
            <a:endParaRPr lang="ru-RU" sz="800" b="1" dirty="0">
              <a:solidFill>
                <a:schemeClr val="tx2"/>
              </a:solidFill>
            </a:endParaRPr>
          </a:p>
          <a:p>
            <a:pPr>
              <a:buFontTx/>
              <a:buChar char="-"/>
            </a:pPr>
            <a:r>
              <a:rPr lang="ru-RU" sz="2400" b="1" dirty="0">
                <a:solidFill>
                  <a:schemeClr val="tx2"/>
                </a:solidFill>
              </a:rPr>
              <a:t> о новых профессиях;</a:t>
            </a:r>
          </a:p>
          <a:p>
            <a:pPr>
              <a:buFontTx/>
              <a:buChar char="-"/>
            </a:pPr>
            <a:endParaRPr lang="ru-RU" sz="800" b="1" dirty="0">
              <a:solidFill>
                <a:schemeClr val="tx2"/>
              </a:solidFill>
            </a:endParaRPr>
          </a:p>
          <a:p>
            <a:pPr>
              <a:buFontTx/>
              <a:buChar char="-"/>
            </a:pPr>
            <a:r>
              <a:rPr lang="ru-RU" sz="2400" b="1" dirty="0">
                <a:solidFill>
                  <a:schemeClr val="tx2"/>
                </a:solidFill>
              </a:rPr>
              <a:t> об актуальных профессиях</a:t>
            </a:r>
          </a:p>
        </p:txBody>
      </p:sp>
    </p:spTree>
  </p:cSld>
  <p:clrMapOvr>
    <a:masterClrMapping/>
  </p:clrMapOvr>
  <p:transition spd="slow"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0" y="6281936"/>
            <a:ext cx="9906000" cy="5760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Для подростков и старшеклассников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0489" y="188641"/>
            <a:ext cx="9555511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Экспресс-диагностика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профессиональных интересов и склонностей</a:t>
            </a:r>
          </a:p>
        </p:txBody>
      </p:sp>
      <p:sp>
        <p:nvSpPr>
          <p:cNvPr id="10244" name="TextBox 8"/>
          <p:cNvSpPr txBox="1">
            <a:spLocks noChangeArrowheads="1"/>
          </p:cNvSpPr>
          <p:nvPr/>
        </p:nvSpPr>
        <p:spPr bwMode="auto">
          <a:xfrm>
            <a:off x="3069913" y="1606343"/>
            <a:ext cx="6291801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tx2"/>
                </a:solidFill>
              </a:rPr>
              <a:t>Скорая помощь в выборе профессий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800" b="1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tx2"/>
                </a:solidFill>
              </a:rPr>
              <a:t>Профессиональные интересы и склонности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800" b="1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tx2"/>
                </a:solidFill>
              </a:rPr>
              <a:t>Акцентуации характера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800" b="1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tx2"/>
                </a:solidFill>
              </a:rPr>
              <a:t>Типы профессий по предмету труда</a:t>
            </a:r>
          </a:p>
          <a:p>
            <a:r>
              <a:rPr lang="ru-RU" sz="2400" b="1" dirty="0">
                <a:solidFill>
                  <a:schemeClr val="tx2"/>
                </a:solidFill>
              </a:rPr>
              <a:t>(Ч-П, Ч-Т, Ч-Ч, Ч-З, Ч-Х)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800" b="1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tx2"/>
                </a:solidFill>
              </a:rPr>
              <a:t>Тип профессиональных предпочтений</a:t>
            </a:r>
          </a:p>
          <a:p>
            <a:r>
              <a:rPr lang="ru-RU" sz="2400" b="1" dirty="0">
                <a:solidFill>
                  <a:schemeClr val="tx2"/>
                </a:solidFill>
              </a:rPr>
              <a:t>(исследовательский, реалистический, артистический, социальный, предпринимательский, конвенционный)</a:t>
            </a:r>
          </a:p>
        </p:txBody>
      </p:sp>
    </p:spTree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9711558" y="620110"/>
            <a:ext cx="21021" cy="60644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426372" y="6642538"/>
            <a:ext cx="6316718" cy="420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http://qrcoder.ru/code/?https%3A%2F%2Fdisk.yandex.ru%2Fi%2Fgetr_MjRGaGh5A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933" y="494728"/>
            <a:ext cx="2543439" cy="2543439"/>
          </a:xfrm>
          <a:prstGeom prst="rect">
            <a:avLst/>
          </a:prstGeom>
          <a:noFill/>
          <a:ln w="1905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38571" t="19657" r="33546" b="26714"/>
          <a:stretch/>
        </p:blipFill>
        <p:spPr>
          <a:xfrm>
            <a:off x="3834581" y="376742"/>
            <a:ext cx="5666771" cy="612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27194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0489" y="188640"/>
            <a:ext cx="9555511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Проектно-аналитическая игра «Перспектива»</a:t>
            </a:r>
          </a:p>
        </p:txBody>
      </p:sp>
      <p:pic>
        <p:nvPicPr>
          <p:cNvPr id="157698" name="Picture 2" descr="http://sozvezdie-orsk.ru/yubilej/fotografii/image.raw?view=image&amp;type=orig&amp;id=177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523" y="908720"/>
            <a:ext cx="3848427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7700" name="Picture 4" descr="http://sozvezdie-orsk.ru/yubilej/fotografii/image.raw?view=image&amp;type=orig&amp;id=177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5035" y="908720"/>
            <a:ext cx="3848427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7702" name="Picture 6" descr="http://sozvezdie-orsk.ru/yubilej/fotografii/image.raw?view=image&amp;type=orig&amp;id=1775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489" y="3789040"/>
            <a:ext cx="3432381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7704" name="Picture 8" descr="http://sozvezdie-orsk.ru/yubilej/fotografii/image.raw?view=image&amp;type=orig&amp;id=1774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59089" y="3861048"/>
            <a:ext cx="3354373" cy="23222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7706" name="Picture 10" descr="http://sozvezdie-orsk.ru/yubilej/fotografii/image.raw?view=image&amp;type=orig&amp;id=1775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70836" y="3131967"/>
            <a:ext cx="2730303" cy="18902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кругленный прямоугольник 3"/>
          <p:cNvSpPr/>
          <p:nvPr/>
        </p:nvSpPr>
        <p:spPr>
          <a:xfrm>
            <a:off x="-117013" y="6183306"/>
            <a:ext cx="10023013" cy="67469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Для старшеклассников</a:t>
            </a:r>
          </a:p>
        </p:txBody>
      </p:sp>
    </p:spTree>
  </p:cSld>
  <p:clrMapOvr>
    <a:masterClrMapping/>
  </p:clrMapOvr>
  <p:transition spd="slow"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90911_1529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2972241"/>
            <a:ext cx="4780671" cy="33096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IMG_20190911_1526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04903" y="292179"/>
            <a:ext cx="3496839" cy="24208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G_20190911_1526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972240"/>
            <a:ext cx="4780671" cy="33096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1176813" y="535042"/>
            <a:ext cx="490867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Психологическая игра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«ЕГЭ: перезагрузка»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6277101"/>
            <a:ext cx="9906000" cy="5760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Для старшеклассников</a:t>
            </a:r>
          </a:p>
        </p:txBody>
      </p:sp>
    </p:spTree>
  </p:cSld>
  <p:clrMapOvr>
    <a:masterClrMapping/>
  </p:clrMapOvr>
  <p:transition spd="slow"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0" y="6281936"/>
            <a:ext cx="9906000" cy="5760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Для старшеклассников и родителей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72048" y="316892"/>
            <a:ext cx="6981225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Психологическая игра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</a:rPr>
              <a:t>«Профессия: выбор без ошибки»</a:t>
            </a:r>
          </a:p>
        </p:txBody>
      </p:sp>
      <p:pic>
        <p:nvPicPr>
          <p:cNvPr id="158722" name="Picture 2" descr="https://www.prlib.ru/sites/default/files/pr_images/1164569/df28a9acfa526347694bb19e5f7671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8854" y="1518440"/>
            <a:ext cx="6063650" cy="37314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0" y="6281936"/>
            <a:ext cx="9906000" cy="5760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Источники материалов</a:t>
            </a:r>
          </a:p>
        </p:txBody>
      </p:sp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2"/>
          <a:srcRect l="7823" t="17880" r="8357" b="8804"/>
          <a:stretch>
            <a:fillRect/>
          </a:stretch>
        </p:blipFill>
        <p:spPr bwMode="auto">
          <a:xfrm>
            <a:off x="4650911" y="439496"/>
            <a:ext cx="4312917" cy="2175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42" name="Picture 5"/>
          <p:cNvPicPr>
            <a:picLocks noChangeAspect="1" noChangeArrowheads="1"/>
          </p:cNvPicPr>
          <p:nvPr/>
        </p:nvPicPr>
        <p:blipFill>
          <a:blip r:embed="rId3"/>
          <a:srcRect l="12218" t="12218" r="14476" b="4703"/>
          <a:stretch>
            <a:fillRect/>
          </a:stretch>
        </p:blipFill>
        <p:spPr bwMode="auto">
          <a:xfrm>
            <a:off x="5064514" y="3040551"/>
            <a:ext cx="4305388" cy="28157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5880" y="439496"/>
            <a:ext cx="1905206" cy="1900018"/>
          </a:xfrm>
          <a:prstGeom prst="rect">
            <a:avLst/>
          </a:prstGeom>
        </p:spPr>
      </p:pic>
      <p:pic>
        <p:nvPicPr>
          <p:cNvPr id="9" name="Рисунок 8" descr="http://qrcoder.ru/code/?https%3A%2F%2Fmoeobrazovanie.ru%2Fgotovije_uroki_po_proforientatsii.html&amp;4&amp;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20296" y="3219973"/>
            <a:ext cx="2005169" cy="2005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03714349"/>
      </p:ext>
    </p:extLst>
  </p:cSld>
  <p:clrMapOvr>
    <a:masterClrMapping/>
  </p:clrMapOvr>
  <p:transition spd="slow"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://qrcoder.ru/code/?https%3A%2F%2Fproektoria.online%2Fforum&amp;4&amp;0"/>
          <p:cNvPicPr/>
          <p:nvPr/>
        </p:nvPicPr>
        <p:blipFill rotWithShape="1">
          <a:blip r:embed="rId2" cstate="print"/>
          <a:srcRect l="8505" t="6994" r="8724" b="7279"/>
          <a:stretch/>
        </p:blipFill>
        <p:spPr bwMode="auto">
          <a:xfrm>
            <a:off x="2540000" y="3323772"/>
            <a:ext cx="1625600" cy="168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0" y="6281936"/>
            <a:ext cx="9906000" cy="5760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Источники материалов</a:t>
            </a:r>
          </a:p>
        </p:txBody>
      </p:sp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3"/>
          <a:srcRect t="11964" r="6531" b="4286"/>
          <a:stretch>
            <a:fillRect/>
          </a:stretch>
        </p:blipFill>
        <p:spPr bwMode="auto">
          <a:xfrm>
            <a:off x="4714297" y="379016"/>
            <a:ext cx="4512368" cy="2332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43" name="Picture 6"/>
          <p:cNvPicPr>
            <a:picLocks noChangeAspect="1" noChangeArrowheads="1"/>
          </p:cNvPicPr>
          <p:nvPr/>
        </p:nvPicPr>
        <p:blipFill rotWithShape="1">
          <a:blip r:embed="rId4"/>
          <a:srcRect t="10503" r="7322" b="9094"/>
          <a:stretch/>
        </p:blipFill>
        <p:spPr bwMode="auto">
          <a:xfrm>
            <a:off x="4714297" y="3157397"/>
            <a:ext cx="4721799" cy="2468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qrcoder.ru/code/?https%3A%2F%2Fnew.atlas100.ru%2F&amp;4&amp;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6019" y="379016"/>
            <a:ext cx="2178050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0" y="6281936"/>
            <a:ext cx="9906000" cy="5760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Источники материалов</a:t>
            </a: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 l="5991" t="17250" r="8958" b="4167"/>
          <a:stretch>
            <a:fillRect/>
          </a:stretch>
        </p:blipFill>
        <p:spPr bwMode="auto">
          <a:xfrm>
            <a:off x="2462825" y="650672"/>
            <a:ext cx="6779563" cy="3613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http://qrcoder.ru/code/?https%3A%2F%2Fproforientacia123.blogspot.com%2F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774" y="3892536"/>
            <a:ext cx="1861911" cy="1861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828874"/>
      </p:ext>
    </p:extLst>
  </p:cSld>
  <p:clrMapOvr>
    <a:masterClrMapping/>
  </p:clrMapOvr>
  <p:transition spd="slow"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51446" y="1975648"/>
            <a:ext cx="7344230" cy="1323439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Квест</a:t>
            </a:r>
            <a:r>
              <a:rPr lang="ru-RU" sz="4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40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«Мегаполис профессий»</a:t>
            </a:r>
            <a:endParaRPr lang="ru-RU" sz="4000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0575" y="4983310"/>
            <a:ext cx="640510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Недорезова А.С., педагог-организатор первой квалификационной категории</a:t>
            </a:r>
            <a:endParaRPr lang="ru-RU" sz="2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9807" y="170727"/>
            <a:ext cx="1322219" cy="13222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65996" y="509766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Муниципальное автономное учреждение дополнительного образования</a:t>
            </a:r>
          </a:p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«Центр развития творчества детей и юношества «Созвездие» г.Орска»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79266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377088" y="1079361"/>
            <a:ext cx="8247289" cy="186586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Рефлексия </a:t>
            </a:r>
          </a:p>
          <a:p>
            <a:pPr algn="ctr">
              <a:defRPr/>
            </a:pPr>
            <a:r>
              <a:rPr lang="ru-RU" sz="4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«Плюс, минус, интересно»</a:t>
            </a:r>
            <a:endParaRPr lang="ru-RU" sz="40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Управляющая кнопка: фильм 2">
            <a:hlinkClick r:id="" action="ppaction://noaction" highlightClick="1"/>
          </p:cNvPr>
          <p:cNvSpPr/>
          <p:nvPr/>
        </p:nvSpPr>
        <p:spPr>
          <a:xfrm>
            <a:off x="6676806" y="5064549"/>
            <a:ext cx="2551807" cy="1059544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3560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8054" t="7158" r="18469" b="13811"/>
          <a:stretch/>
        </p:blipFill>
        <p:spPr>
          <a:xfrm>
            <a:off x="3111906" y="1238865"/>
            <a:ext cx="6573567" cy="4601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http://qrcoder.ru/code/?https%3A%2F%2Fdisk.yandex.ru%2Fd%2FcFqXWVObmw3SbQ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599" y="339214"/>
            <a:ext cx="2728453" cy="2728453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959013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9711558" y="620110"/>
            <a:ext cx="21021" cy="60644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426372" y="6642538"/>
            <a:ext cx="6316718" cy="420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http://qrcoder.ru/code/?https%3A%2F%2Fdisk.yandex.ru%2Fi%2Fgetr_MjRGaGh5A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933" y="494728"/>
            <a:ext cx="2543439" cy="2543439"/>
          </a:xfrm>
          <a:prstGeom prst="rect">
            <a:avLst/>
          </a:prstGeom>
          <a:noFill/>
          <a:ln w="1905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21114" t="26512" r="50208" b="16633"/>
          <a:stretch/>
        </p:blipFill>
        <p:spPr>
          <a:xfrm>
            <a:off x="4046271" y="494728"/>
            <a:ext cx="5076920" cy="56588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943189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98180" y="1747411"/>
            <a:ext cx="8418786" cy="255454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Профессиональная ориентация детей в условиях учреждений дополнительного образования и ее организация</a:t>
            </a:r>
            <a:endParaRPr lang="ru-RU" sz="4000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68718" y="5349070"/>
            <a:ext cx="6405101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5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Мазур Е.В.,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</a:t>
            </a:r>
          </a:p>
          <a:p>
            <a:pPr algn="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квалификационной категории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9807" y="170727"/>
            <a:ext cx="1322219" cy="13222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65996" y="509766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Муниципальное автономное учреждение дополнительного образования</a:t>
            </a:r>
          </a:p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«Центр развития творчества детей и юношества «Созвездие» г.Орска»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32179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271751" y="133154"/>
            <a:ext cx="850286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Основное содержание </a:t>
            </a: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дополнительного образования детей — </a:t>
            </a:r>
            <a:r>
              <a:rPr lang="ru-RU" altLang="ru-RU" sz="3200" b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практико-ориентированное</a:t>
            </a:r>
            <a:endParaRPr kumimoji="0" lang="ru-RU" altLang="ru-RU" sz="3200" b="0" i="0" u="sng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38" name="Группа 37"/>
          <p:cNvGrpSpPr/>
          <p:nvPr/>
        </p:nvGrpSpPr>
        <p:grpSpPr>
          <a:xfrm>
            <a:off x="2165946" y="1804130"/>
            <a:ext cx="7420919" cy="4848918"/>
            <a:chOff x="2165946" y="1804130"/>
            <a:chExt cx="7420919" cy="4848918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2165946" y="1804130"/>
              <a:ext cx="3061855" cy="1391015"/>
              <a:chOff x="589395" y="469316"/>
              <a:chExt cx="3061855" cy="1537855"/>
            </a:xfrm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grpSpPr>
          <p:sp>
            <p:nvSpPr>
              <p:cNvPr id="7" name="Овал 6"/>
              <p:cNvSpPr/>
              <p:nvPr/>
            </p:nvSpPr>
            <p:spPr>
              <a:xfrm>
                <a:off x="589395" y="469316"/>
                <a:ext cx="3061855" cy="1537855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748721" y="805406"/>
                <a:ext cx="2743202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информационно-просветительское</a:t>
                </a:r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6525010" y="1835661"/>
              <a:ext cx="3061855" cy="1443568"/>
              <a:chOff x="4738252" y="469315"/>
              <a:chExt cx="3061855" cy="1537855"/>
            </a:xfrm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grpSpPr>
          <p:sp>
            <p:nvSpPr>
              <p:cNvPr id="10" name="Овал 9"/>
              <p:cNvSpPr/>
              <p:nvPr/>
            </p:nvSpPr>
            <p:spPr>
              <a:xfrm>
                <a:off x="4738252" y="469315"/>
                <a:ext cx="3061855" cy="1537855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5026210" y="983382"/>
                <a:ext cx="2570018" cy="4770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диагностическое</a:t>
                </a:r>
              </a:p>
            </p:txBody>
          </p:sp>
        </p:grpSp>
        <p:grpSp>
          <p:nvGrpSpPr>
            <p:cNvPr id="12" name="Группа 11"/>
            <p:cNvGrpSpPr/>
            <p:nvPr/>
          </p:nvGrpSpPr>
          <p:grpSpPr>
            <a:xfrm>
              <a:off x="3216165" y="5213134"/>
              <a:ext cx="2999608" cy="1364785"/>
              <a:chOff x="589394" y="4945468"/>
              <a:chExt cx="3061855" cy="1537855"/>
            </a:xfrm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grpSpPr>
          <p:sp>
            <p:nvSpPr>
              <p:cNvPr id="13" name="Овал 12"/>
              <p:cNvSpPr/>
              <p:nvPr/>
            </p:nvSpPr>
            <p:spPr>
              <a:xfrm>
                <a:off x="589394" y="4945468"/>
                <a:ext cx="3061855" cy="1537855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802799" y="5470480"/>
                <a:ext cx="2793212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консультационное</a:t>
                </a:r>
              </a:p>
            </p:txBody>
          </p:sp>
        </p:grpSp>
        <p:grpSp>
          <p:nvGrpSpPr>
            <p:cNvPr id="15" name="Группа 14"/>
            <p:cNvGrpSpPr/>
            <p:nvPr/>
          </p:nvGrpSpPr>
          <p:grpSpPr>
            <a:xfrm>
              <a:off x="6339648" y="5244662"/>
              <a:ext cx="3061855" cy="1408386"/>
              <a:chOff x="4759273" y="4913936"/>
              <a:chExt cx="3061855" cy="1537855"/>
            </a:xfrm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grpSpPr>
          <p:sp>
            <p:nvSpPr>
              <p:cNvPr id="16" name="Овал 15"/>
              <p:cNvSpPr/>
              <p:nvPr/>
            </p:nvSpPr>
            <p:spPr>
              <a:xfrm>
                <a:off x="4759273" y="4913936"/>
                <a:ext cx="3061855" cy="1537855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5445789" y="5470480"/>
                <a:ext cx="1814945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5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обучающее</a:t>
                </a:r>
                <a:endParaRPr lang="ru-RU" sz="25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21" name="Прямая со стрелкой 20"/>
            <p:cNvCxnSpPr/>
            <p:nvPr/>
          </p:nvCxnSpPr>
          <p:spPr>
            <a:xfrm flipH="1" flipV="1">
              <a:off x="4653316" y="2974428"/>
              <a:ext cx="885636" cy="56755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/>
            <p:nvPr/>
          </p:nvCxnSpPr>
          <p:spPr>
            <a:xfrm flipV="1">
              <a:off x="6558456" y="2942899"/>
              <a:ext cx="835331" cy="557046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Прямая со стрелкой 22"/>
            <p:cNvCxnSpPr/>
            <p:nvPr/>
          </p:nvCxnSpPr>
          <p:spPr>
            <a:xfrm flipH="1">
              <a:off x="4677106" y="4771697"/>
              <a:ext cx="861846" cy="735724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/>
            <p:nvPr/>
          </p:nvCxnSpPr>
          <p:spPr>
            <a:xfrm>
              <a:off x="6495393" y="4561490"/>
              <a:ext cx="935421" cy="1008993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18" name="Группа 17"/>
            <p:cNvGrpSpPr/>
            <p:nvPr/>
          </p:nvGrpSpPr>
          <p:grpSpPr>
            <a:xfrm>
              <a:off x="3846787" y="3457903"/>
              <a:ext cx="4635062" cy="1422932"/>
              <a:chOff x="914400" y="2821048"/>
              <a:chExt cx="6761018" cy="1555291"/>
            </a:xfrm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grpSpPr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914400" y="2821048"/>
                <a:ext cx="6761018" cy="1555291"/>
              </a:xfrm>
              <a:prstGeom prst="roundRect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130882" y="2914511"/>
                <a:ext cx="6390405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500" u="sng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Направления профессиональной ориентации в УДО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3542243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13490" y="294744"/>
            <a:ext cx="805092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altLang="ru-RU" sz="36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нформационно-просветительское направление</a:t>
            </a:r>
            <a:r>
              <a:rPr lang="ru-RU" alt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33904" y="1817759"/>
            <a:ext cx="767255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– </a:t>
            </a:r>
            <a:r>
              <a:rPr 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 обучающихся максимально четкий и конкретный образ основных типов профессий. Это поможет в будущем сделать наиболее осознанный и осмысленный выбор.</a:t>
            </a:r>
          </a:p>
        </p:txBody>
      </p:sp>
    </p:spTree>
    <p:extLst>
      <p:ext uri="{BB962C8B-B14F-4D97-AF65-F5344CB8AC3E}">
        <p14:creationId xmlns:p14="http://schemas.microsoft.com/office/powerpoint/2010/main" val="91714612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63528" y="336843"/>
            <a:ext cx="79819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Диагностическое направление:</a:t>
            </a:r>
            <a:endParaRPr kumimoji="0" lang="ru-RU" altLang="ru-RU" sz="3600" b="0" i="0" u="sng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32992" y="1296639"/>
            <a:ext cx="722060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самопознание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исследование ребенком своих качеств в контексте определенной профессии; </a:t>
            </a:r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своих возможностей, определение степени выраженности тех или иных профессионально важных качеств и прочих ресурсов, обусловливающих профессиональный 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выбор. 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91375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55834" y="152162"/>
            <a:ext cx="836623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консультационного </a:t>
            </a:r>
            <a:r>
              <a:rPr lang="ru-RU" altLang="ru-RU" sz="36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направления:</a:t>
            </a:r>
            <a:endParaRPr kumimoji="0" lang="ru-RU" altLang="ru-RU" sz="3600" b="0" i="0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0" y="1536660"/>
            <a:ext cx="6858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 этап 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– подготовительная </a:t>
            </a:r>
            <a:r>
              <a:rPr lang="ru-RU" sz="3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профконсультация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3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36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 этап 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– завершающая </a:t>
            </a:r>
            <a:r>
              <a:rPr lang="ru-RU" sz="3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профконсультация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ru-RU" sz="36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 этап 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– уточняющая </a:t>
            </a:r>
            <a:r>
              <a:rPr lang="ru-RU" sz="3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профконсультация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3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56267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53618" y="204766"/>
            <a:ext cx="7968753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компетенции обучающихся в рамках обучающего </a:t>
            </a:r>
            <a:r>
              <a:rPr lang="ru-RU" altLang="ru-RU" sz="3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направления:</a:t>
            </a:r>
            <a:endParaRPr kumimoji="0" lang="ru-RU" altLang="ru-RU" sz="3200" b="0" i="0" u="sng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74427" y="1531643"/>
            <a:ext cx="664206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анализировать мир профессий;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анализировать свои возможности и ограничения в ситуации профессионального выбора;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владение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стратегиями поиска путей профессиональной самореализации и поиска 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работы.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668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539</TotalTime>
  <Words>611</Words>
  <Application>Microsoft Office PowerPoint</Application>
  <PresentationFormat>Лист A4 (210x297 мм)</PresentationFormat>
  <Paragraphs>132</Paragraphs>
  <Slides>28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a_AlbionicTitulInfl</vt:lpstr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апр</dc:creator>
  <cp:lastModifiedBy>admin</cp:lastModifiedBy>
  <cp:revision>54</cp:revision>
  <dcterms:created xsi:type="dcterms:W3CDTF">2015-11-13T13:54:06Z</dcterms:created>
  <dcterms:modified xsi:type="dcterms:W3CDTF">2022-12-15T09:08:38Z</dcterms:modified>
</cp:coreProperties>
</file>