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18"/>
  </p:notesMasterIdLst>
  <p:sldIdLst>
    <p:sldId id="257" r:id="rId2"/>
    <p:sldId id="264" r:id="rId3"/>
    <p:sldId id="271" r:id="rId4"/>
    <p:sldId id="272" r:id="rId5"/>
    <p:sldId id="273" r:id="rId6"/>
    <p:sldId id="275" r:id="rId7"/>
    <p:sldId id="312" r:id="rId8"/>
    <p:sldId id="278" r:id="rId9"/>
    <p:sldId id="314" r:id="rId10"/>
    <p:sldId id="317" r:id="rId11"/>
    <p:sldId id="279" r:id="rId12"/>
    <p:sldId id="319" r:id="rId13"/>
    <p:sldId id="315" r:id="rId14"/>
    <p:sldId id="287" r:id="rId15"/>
    <p:sldId id="318" r:id="rId16"/>
    <p:sldId id="313" r:id="rId17"/>
  </p:sldIdLst>
  <p:sldSz cx="9906000" cy="6858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pos="312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62A08"/>
    <a:srgbClr val="223227"/>
    <a:srgbClr val="1B733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173" autoAdjust="0"/>
    <p:restoredTop sz="96187" autoAdjust="0"/>
  </p:normalViewPr>
  <p:slideViewPr>
    <p:cSldViewPr snapToGrid="0" showGuides="1">
      <p:cViewPr varScale="1">
        <p:scale>
          <a:sx n="69" d="100"/>
          <a:sy n="69" d="100"/>
        </p:scale>
        <p:origin x="1062" y="54"/>
      </p:cViewPr>
      <p:guideLst>
        <p:guide orient="horz" pos="2160"/>
        <p:guide pos="3840"/>
        <p:guide pos="3120"/>
      </p:guideLst>
    </p:cSldViewPr>
  </p:slideViewPr>
  <p:outlineViewPr>
    <p:cViewPr>
      <p:scale>
        <a:sx n="33" d="100"/>
        <a:sy n="33" d="100"/>
      </p:scale>
      <p:origin x="21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 varScale="1">
        <p:scale>
          <a:sx n="73" d="100"/>
          <a:sy n="73" d="100"/>
        </p:scale>
        <p:origin x="-2136" y="-10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4DF507-FED3-462B-985E-C3641932B878}" type="datetimeFigureOut">
              <a:rPr lang="ru-RU" smtClean="0"/>
              <a:pPr/>
              <a:t>29.09.2022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52500" y="685800"/>
            <a:ext cx="4953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F5169BB-EF34-43F8-A5B9-4C6E7F2EF84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6"/>
            <a:ext cx="9906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24492" y="2404534"/>
            <a:ext cx="63106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24492" y="4050834"/>
            <a:ext cx="63106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med">
    <p:pull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0335" y="609600"/>
            <a:ext cx="6984793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50335" y="4470400"/>
            <a:ext cx="6984793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med">
    <p:pull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6709" y="609600"/>
            <a:ext cx="657648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9988" y="3632200"/>
            <a:ext cx="5869926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50335" y="4470400"/>
            <a:ext cx="6984793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440269" y="790378"/>
            <a:ext cx="4953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225571" y="2886556"/>
            <a:ext cx="4953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  <p:transition spd="med">
    <p:pull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0335" y="1931988"/>
            <a:ext cx="6984793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50335" y="4527448"/>
            <a:ext cx="6984793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med">
    <p:pull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6709" y="609600"/>
            <a:ext cx="657648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50332" y="4013200"/>
            <a:ext cx="6984794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50335" y="4527448"/>
            <a:ext cx="6984793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440269" y="790378"/>
            <a:ext cx="4953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7225571" y="2886556"/>
            <a:ext cx="4953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  <p:transition spd="med">
    <p:pull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7212" y="609600"/>
            <a:ext cx="697791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50332" y="4013200"/>
            <a:ext cx="6984794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50335" y="4527448"/>
            <a:ext cx="6984793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med">
    <p:pull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pPr/>
              <a:t>9/29/2022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med">
    <p:pull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473735" y="609600"/>
            <a:ext cx="1060104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50335" y="609600"/>
            <a:ext cx="5736372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med">
    <p:pull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med">
    <p:pull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0335" y="2700868"/>
            <a:ext cx="6984793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50335" y="4527448"/>
            <a:ext cx="6984793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med">
    <p:pull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50335" y="2160589"/>
            <a:ext cx="3399528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135600" y="2160590"/>
            <a:ext cx="3399528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pPr/>
              <a:t>9/29/2022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med">
    <p:pull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9043" y="2160983"/>
            <a:ext cx="340081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9043" y="2737246"/>
            <a:ext cx="3400819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134311" y="2160983"/>
            <a:ext cx="340081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134312" y="2737246"/>
            <a:ext cx="3400814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9/29/2022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med">
    <p:pull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0334" y="609600"/>
            <a:ext cx="6984793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9/29/2022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med">
    <p:pull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9/29/2022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med">
    <p:pull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0334" y="1498604"/>
            <a:ext cx="3131804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7875" y="514924"/>
            <a:ext cx="3667252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50334" y="2777069"/>
            <a:ext cx="3131804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pPr/>
              <a:t>9/29/2022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med">
    <p:pull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0334" y="4800600"/>
            <a:ext cx="6984792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0334" y="609600"/>
            <a:ext cx="6984793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50334" y="5367338"/>
            <a:ext cx="6984792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9/29/2022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med">
    <p:pull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6"/>
            <a:ext cx="9906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50334" y="609600"/>
            <a:ext cx="698479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50334" y="2160590"/>
            <a:ext cx="6984793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854171" y="6041363"/>
            <a:ext cx="7409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9/29/2022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0334" y="6041363"/>
            <a:ext cx="51168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79914" y="6041363"/>
            <a:ext cx="55521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ransition spd="med">
    <p:pull/>
  </p:transition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jpeg"/><Relationship Id="rId3" Type="http://schemas.openxmlformats.org/officeDocument/2006/relationships/image" Target="../media/image33.jpeg"/><Relationship Id="rId7" Type="http://schemas.openxmlformats.org/officeDocument/2006/relationships/image" Target="../media/image1.pn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6.jpeg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40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43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jpeg"/><Relationship Id="rId3" Type="http://schemas.openxmlformats.org/officeDocument/2006/relationships/image" Target="../media/image45.jpeg"/><Relationship Id="rId7" Type="http://schemas.openxmlformats.org/officeDocument/2006/relationships/image" Target="../media/image48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image" Target="../media/image47.jpeg"/><Relationship Id="rId4" Type="http://schemas.openxmlformats.org/officeDocument/2006/relationships/image" Target="../media/image46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image" Target="../media/image54.jpeg"/><Relationship Id="rId7" Type="http://schemas.openxmlformats.org/officeDocument/2006/relationships/image" Target="../media/image58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7.jpeg"/><Relationship Id="rId5" Type="http://schemas.openxmlformats.org/officeDocument/2006/relationships/image" Target="../media/image56.jpeg"/><Relationship Id="rId4" Type="http://schemas.openxmlformats.org/officeDocument/2006/relationships/image" Target="../media/image55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image" Target="../media/image9.jpeg"/><Relationship Id="rId7" Type="http://schemas.openxmlformats.org/officeDocument/2006/relationships/image" Target="../media/image13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image" Target="../media/image15.png"/><Relationship Id="rId7" Type="http://schemas.openxmlformats.org/officeDocument/2006/relationships/image" Target="../media/image19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3" Type="http://schemas.openxmlformats.org/officeDocument/2006/relationships/image" Target="../media/image22.jpeg"/><Relationship Id="rId7" Type="http://schemas.openxmlformats.org/officeDocument/2006/relationships/image" Target="../media/image25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image" Target="../media/image24.jpeg"/><Relationship Id="rId10" Type="http://schemas.openxmlformats.org/officeDocument/2006/relationships/image" Target="../media/image28.jpeg"/><Relationship Id="rId4" Type="http://schemas.openxmlformats.org/officeDocument/2006/relationships/image" Target="../media/image23.jpeg"/><Relationship Id="rId9" Type="http://schemas.openxmlformats.org/officeDocument/2006/relationships/image" Target="../media/image27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584771" y="1084757"/>
            <a:ext cx="8054939" cy="353943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200" b="1" i="1" dirty="0" smtClean="0">
                <a:solidFill>
                  <a:srgbClr val="223227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</a:effectLst>
                <a:latin typeface="Arial" pitchFamily="34" charset="0"/>
                <a:cs typeface="Arial" pitchFamily="34" charset="0"/>
              </a:rPr>
              <a:t>План деятельности </a:t>
            </a:r>
            <a:r>
              <a:rPr lang="ru-RU" sz="3200" b="1" i="1" dirty="0">
                <a:solidFill>
                  <a:srgbClr val="223227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</a:effectLst>
                <a:latin typeface="Arial" pitchFamily="34" charset="0"/>
                <a:cs typeface="Arial" pitchFamily="34" charset="0"/>
              </a:rPr>
              <a:t>муниципальной площадки по комплексному сопровождению развития социально-педагогического направления (работа по месту жительства) </a:t>
            </a:r>
            <a:endParaRPr lang="ru-RU" sz="3200" b="1" i="1" dirty="0" smtClean="0">
              <a:solidFill>
                <a:srgbClr val="223227"/>
              </a:solidFill>
              <a:effectLst>
                <a:glow rad="139700">
                  <a:schemeClr val="accent1">
                    <a:satMod val="175000"/>
                    <a:alpha val="40000"/>
                  </a:schemeClr>
                </a:glow>
              </a:effectLst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3200" b="1" i="1" dirty="0" smtClean="0">
                <a:solidFill>
                  <a:srgbClr val="223227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</a:effectLst>
                <a:latin typeface="Arial" pitchFamily="34" charset="0"/>
                <a:cs typeface="Arial" pitchFamily="34" charset="0"/>
              </a:rPr>
              <a:t>на </a:t>
            </a:r>
            <a:r>
              <a:rPr lang="ru-RU" sz="3200" b="1" i="1" dirty="0">
                <a:solidFill>
                  <a:srgbClr val="223227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</a:effectLst>
                <a:latin typeface="Arial" pitchFamily="34" charset="0"/>
                <a:cs typeface="Arial" pitchFamily="34" charset="0"/>
              </a:rPr>
              <a:t>2022-2023 учебный год</a:t>
            </a:r>
            <a:endParaRPr lang="ru-RU" sz="3200" b="1" i="1" dirty="0">
              <a:solidFill>
                <a:srgbClr val="223227"/>
              </a:solidFill>
              <a:effectLst>
                <a:glow rad="139700">
                  <a:schemeClr val="accent1">
                    <a:satMod val="175000"/>
                    <a:alpha val="40000"/>
                  </a:schemeClr>
                </a:glo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84771" y="5041530"/>
            <a:ext cx="743701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500" b="1" dirty="0" smtClean="0">
                <a:solidFill>
                  <a:srgbClr val="162A0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Руководитель: Мазур </a:t>
            </a:r>
            <a:r>
              <a:rPr lang="ru-RU" sz="2500" b="1" dirty="0">
                <a:solidFill>
                  <a:srgbClr val="162A0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Е.В. – </a:t>
            </a:r>
            <a:r>
              <a:rPr lang="ru-RU" sz="2500" i="1" dirty="0">
                <a:solidFill>
                  <a:srgbClr val="162A0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методист высшей кв</a:t>
            </a:r>
            <a:r>
              <a:rPr lang="ru-RU" sz="2500" i="1" dirty="0" smtClean="0">
                <a:solidFill>
                  <a:srgbClr val="162A0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 категории </a:t>
            </a:r>
            <a:r>
              <a:rPr lang="ru-RU" sz="2500" i="1" dirty="0" smtClean="0">
                <a:solidFill>
                  <a:srgbClr val="162A0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МАУДО </a:t>
            </a:r>
            <a:r>
              <a:rPr lang="ru-RU" sz="2500" i="1" dirty="0">
                <a:solidFill>
                  <a:srgbClr val="162A0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«ЦРТДЮ «Созвездие» г. Орска»</a:t>
            </a:r>
          </a:p>
        </p:txBody>
      </p:sp>
    </p:spTree>
    <p:extLst>
      <p:ext uri="{BB962C8B-B14F-4D97-AF65-F5344CB8AC3E}">
        <p14:creationId xmlns:p14="http://schemas.microsoft.com/office/powerpoint/2010/main" val="758321790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422029" y="65198"/>
            <a:ext cx="7478996" cy="35394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lang="ru-RU" sz="2800" b="1" u="sng" dirty="0" smtClean="0">
                <a:solidFill>
                  <a:srgbClr val="223227"/>
                </a:solidFill>
                <a:latin typeface="Arial" pitchFamily="34" charset="0"/>
                <a:cs typeface="Arial" pitchFamily="34" charset="0"/>
              </a:rPr>
              <a:t>7. Конкурс «Школьная </a:t>
            </a:r>
            <a:r>
              <a:rPr lang="ru-RU" sz="2800" b="1" u="sng" dirty="0">
                <a:solidFill>
                  <a:srgbClr val="223227"/>
                </a:solidFill>
                <a:latin typeface="Arial" pitchFamily="34" charset="0"/>
                <a:cs typeface="Arial" pitchFamily="34" charset="0"/>
              </a:rPr>
              <a:t>весна - 2023» в рамках сетевого взаимодействия по реализации Рабочей программы воспитания МАУДО «ЦРТДЮ «Созвездие» г. Орска» «В мире добра</a:t>
            </a:r>
            <a:r>
              <a:rPr lang="ru-RU" sz="2800" b="1" u="sng" dirty="0" smtClean="0">
                <a:solidFill>
                  <a:srgbClr val="223227"/>
                </a:solidFill>
                <a:latin typeface="Arial" pitchFamily="34" charset="0"/>
                <a:cs typeface="Arial" pitchFamily="34" charset="0"/>
              </a:rPr>
              <a:t>»</a:t>
            </a:r>
            <a:r>
              <a:rPr lang="ru-RU" sz="2800" b="1" u="sng" dirty="0">
                <a:solidFill>
                  <a:srgbClr val="223227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u="sng" dirty="0" smtClean="0">
                <a:solidFill>
                  <a:srgbClr val="223227"/>
                </a:solidFill>
                <a:latin typeface="Arial" pitchFamily="34" charset="0"/>
                <a:cs typeface="Arial" pitchFamily="34" charset="0"/>
              </a:rPr>
              <a:t>номинация «Художественное </a:t>
            </a:r>
            <a:r>
              <a:rPr lang="ru-RU" sz="2800" b="1" u="sng" dirty="0">
                <a:solidFill>
                  <a:srgbClr val="223227"/>
                </a:solidFill>
                <a:latin typeface="Arial" pitchFamily="34" charset="0"/>
                <a:cs typeface="Arial" pitchFamily="34" charset="0"/>
              </a:rPr>
              <a:t>слово</a:t>
            </a:r>
            <a:r>
              <a:rPr lang="ru-RU" sz="2800" b="1" u="sng" dirty="0" smtClean="0">
                <a:solidFill>
                  <a:srgbClr val="223227"/>
                </a:solidFill>
                <a:latin typeface="Arial" pitchFamily="34" charset="0"/>
                <a:cs typeface="Arial" pitchFamily="34" charset="0"/>
              </a:rPr>
              <a:t>» (апрель 2023, МАУДО «ЦРТДЮ «Созвездие» г. Орска») </a:t>
            </a:r>
            <a:endParaRPr lang="ru-RU" sz="2800" b="1" u="sng" dirty="0">
              <a:solidFill>
                <a:srgbClr val="223227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Рисунок 8" descr="Эмблема-ЦРТДЮ-в-прозрачном.png"/>
          <p:cNvPicPr>
            <a:picLocks noChangeAspect="1"/>
          </p:cNvPicPr>
          <p:nvPr/>
        </p:nvPicPr>
        <p:blipFill>
          <a:blip r:embed="rId2" cstate="print">
            <a:lum bright="-10000" contrast="30000"/>
          </a:blip>
          <a:stretch>
            <a:fillRect/>
          </a:stretch>
        </p:blipFill>
        <p:spPr>
          <a:xfrm>
            <a:off x="8225669" y="146599"/>
            <a:ext cx="1391258" cy="1387911"/>
          </a:xfrm>
          <a:prstGeom prst="rect">
            <a:avLst/>
          </a:prstGeom>
          <a:effectLst/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7089" y="3604628"/>
            <a:ext cx="2867893" cy="191670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30" name="Picture 6" descr="DSC 033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4742" y="4540621"/>
            <a:ext cx="2932977" cy="196142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DSC 037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3460" y="3539124"/>
            <a:ext cx="2995129" cy="200299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53183918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422029" y="146599"/>
            <a:ext cx="7478996" cy="18158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lang="ru-RU" sz="2800" b="1" u="sng" dirty="0" smtClean="0">
                <a:solidFill>
                  <a:srgbClr val="223227"/>
                </a:solidFill>
                <a:latin typeface="Arial" pitchFamily="34" charset="0"/>
                <a:cs typeface="Arial" pitchFamily="34" charset="0"/>
              </a:rPr>
              <a:t>8</a:t>
            </a:r>
            <a:r>
              <a:rPr lang="ru-RU" sz="2800" b="1" u="sng" dirty="0">
                <a:solidFill>
                  <a:srgbClr val="223227"/>
                </a:solidFill>
                <a:latin typeface="Arial" pitchFamily="34" charset="0"/>
                <a:cs typeface="Arial" pitchFamily="34" charset="0"/>
              </a:rPr>
              <a:t>. Фестиваль  дружбы народов в рамках открытого фестиваля-конкурса творческих коллективов «Вербный базар - 2023</a:t>
            </a:r>
            <a:r>
              <a:rPr lang="ru-RU" sz="2800" b="1" u="sng" dirty="0" smtClean="0">
                <a:solidFill>
                  <a:srgbClr val="223227"/>
                </a:solidFill>
                <a:latin typeface="Arial" pitchFamily="34" charset="0"/>
                <a:cs typeface="Arial" pitchFamily="34" charset="0"/>
              </a:rPr>
              <a:t>» </a:t>
            </a:r>
            <a:r>
              <a:rPr lang="ru-RU" sz="2500" b="1" u="sng" dirty="0" smtClean="0">
                <a:solidFill>
                  <a:srgbClr val="223227"/>
                </a:solidFill>
                <a:latin typeface="Arial" pitchFamily="34" charset="0"/>
                <a:cs typeface="Arial" pitchFamily="34" charset="0"/>
              </a:rPr>
              <a:t>(апрель 2023 г. ) </a:t>
            </a:r>
            <a:endParaRPr lang="ru-RU" sz="2500" b="1" u="sng" dirty="0">
              <a:solidFill>
                <a:srgbClr val="223227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7890" name="Picture 2" descr="http://sozvezdie-orsk.ru/images/novosti/obschie/2012033103.jpg"/>
          <p:cNvPicPr>
            <a:picLocks noChangeAspect="1" noChangeArrowheads="1"/>
          </p:cNvPicPr>
          <p:nvPr/>
        </p:nvPicPr>
        <p:blipFill>
          <a:blip r:embed="rId2"/>
          <a:srcRect t="5302" r="-503" b="20061"/>
          <a:stretch>
            <a:fillRect/>
          </a:stretch>
        </p:blipFill>
        <p:spPr bwMode="auto">
          <a:xfrm>
            <a:off x="186513" y="1950625"/>
            <a:ext cx="3162977" cy="18801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7892" name="Picture 4" descr="http://sozvezdie-orsk.ru/images/novosti/obschie/2012033108.jpg"/>
          <p:cNvPicPr>
            <a:picLocks noChangeAspect="1" noChangeArrowheads="1"/>
          </p:cNvPicPr>
          <p:nvPr/>
        </p:nvPicPr>
        <p:blipFill>
          <a:blip r:embed="rId3"/>
          <a:srcRect l="8552" t="3606" r="8847" b="20071"/>
          <a:stretch>
            <a:fillRect/>
          </a:stretch>
        </p:blipFill>
        <p:spPr bwMode="auto">
          <a:xfrm>
            <a:off x="6695209" y="1692164"/>
            <a:ext cx="2944303" cy="203900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7894" name="Picture 6" descr="http://sozvezdie-orsk.ru/yubilej/fotografii/image.raw?view=image&amp;type=img&amp;id=750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586505" y="1916443"/>
            <a:ext cx="2871689" cy="19024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7898" name="Picture 10" descr="http://sozvezdie-orsk.ru/yubilej/fotografii/image.raw?view=image&amp;type=orig&amp;id=2345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271129" y="4756221"/>
            <a:ext cx="3064014" cy="17568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7900" name="Picture 12" descr="http://sozvezdie-orsk.ru/yubilej/fotografii/image.raw?view=image&amp;type=orig&amp;id=23394"/>
          <p:cNvPicPr>
            <a:picLocks noChangeAspect="1" noChangeArrowheads="1"/>
          </p:cNvPicPr>
          <p:nvPr/>
        </p:nvPicPr>
        <p:blipFill>
          <a:blip r:embed="rId6"/>
          <a:srcRect r="14005"/>
          <a:stretch>
            <a:fillRect/>
          </a:stretch>
        </p:blipFill>
        <p:spPr bwMode="auto">
          <a:xfrm>
            <a:off x="6632427" y="3957434"/>
            <a:ext cx="3028413" cy="198091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Рисунок 8" descr="Эмблема-ЦРТДЮ-в-прозрачном.png"/>
          <p:cNvPicPr>
            <a:picLocks noChangeAspect="1"/>
          </p:cNvPicPr>
          <p:nvPr/>
        </p:nvPicPr>
        <p:blipFill>
          <a:blip r:embed="rId7" cstate="print">
            <a:lum bright="-10000" contrast="30000"/>
          </a:blip>
          <a:stretch>
            <a:fillRect/>
          </a:stretch>
        </p:blipFill>
        <p:spPr>
          <a:xfrm>
            <a:off x="8225669" y="146599"/>
            <a:ext cx="1391258" cy="1387911"/>
          </a:xfrm>
          <a:prstGeom prst="rect">
            <a:avLst/>
          </a:prstGeom>
          <a:effectLst/>
        </p:spPr>
      </p:pic>
      <p:pic>
        <p:nvPicPr>
          <p:cNvPr id="37896" name="Picture 8" descr="http://sozvezdie-orsk.ru/yubilej/fotografii/image.raw?view=image&amp;type=img&amp;id=23278"/>
          <p:cNvPicPr>
            <a:picLocks noChangeAspect="1" noChangeArrowheads="1"/>
          </p:cNvPicPr>
          <p:nvPr/>
        </p:nvPicPr>
        <p:blipFill>
          <a:blip r:embed="rId8"/>
          <a:srcRect t="8267" b="13929"/>
          <a:stretch>
            <a:fillRect/>
          </a:stretch>
        </p:blipFill>
        <p:spPr bwMode="auto">
          <a:xfrm>
            <a:off x="422029" y="3988492"/>
            <a:ext cx="3179349" cy="18552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237817543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309488" y="491109"/>
            <a:ext cx="8141784" cy="22467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lang="ru-RU" sz="2800" b="1" dirty="0" smtClean="0">
                <a:solidFill>
                  <a:srgbClr val="223227"/>
                </a:solidFill>
                <a:latin typeface="Arial" pitchFamily="34" charset="0"/>
                <a:cs typeface="Arial" pitchFamily="34" charset="0"/>
              </a:rPr>
              <a:t>9. </a:t>
            </a:r>
            <a:r>
              <a:rPr lang="ru-RU" sz="2800" b="1" u="sng" dirty="0" smtClean="0">
                <a:solidFill>
                  <a:srgbClr val="223227"/>
                </a:solidFill>
                <a:latin typeface="Arial" pitchFamily="34" charset="0"/>
                <a:cs typeface="Arial" pitchFamily="34" charset="0"/>
              </a:rPr>
              <a:t>Турнир </a:t>
            </a:r>
            <a:r>
              <a:rPr lang="ru-RU" sz="2800" b="1" u="sng" dirty="0">
                <a:solidFill>
                  <a:srgbClr val="223227"/>
                </a:solidFill>
                <a:latin typeface="Arial" pitchFamily="34" charset="0"/>
                <a:cs typeface="Arial" pitchFamily="34" charset="0"/>
              </a:rPr>
              <a:t>по волейболу в рамках сетевого взаимодействия по реализации </a:t>
            </a:r>
            <a:r>
              <a:rPr lang="ru-RU" sz="2800" b="1" u="sng" dirty="0" smtClean="0">
                <a:solidFill>
                  <a:srgbClr val="223227"/>
                </a:solidFill>
                <a:latin typeface="Arial" pitchFamily="34" charset="0"/>
                <a:cs typeface="Arial" pitchFamily="34" charset="0"/>
              </a:rPr>
              <a:t>ДООП «Волейбол</a:t>
            </a:r>
            <a:r>
              <a:rPr lang="ru-RU" sz="2800" b="1" u="sng" dirty="0">
                <a:solidFill>
                  <a:srgbClr val="223227"/>
                </a:solidFill>
                <a:latin typeface="Arial" pitchFamily="34" charset="0"/>
                <a:cs typeface="Arial" pitchFamily="34" charset="0"/>
              </a:rPr>
              <a:t>» МАУДО «ЦРТДЮ «Созвездие» г. Орска» и ОУ г. </a:t>
            </a:r>
            <a:r>
              <a:rPr lang="ru-RU" sz="2800" b="1" u="sng" dirty="0" smtClean="0">
                <a:solidFill>
                  <a:srgbClr val="223227"/>
                </a:solidFill>
                <a:latin typeface="Arial" pitchFamily="34" charset="0"/>
                <a:cs typeface="Arial" pitchFamily="34" charset="0"/>
              </a:rPr>
              <a:t>Орска </a:t>
            </a:r>
            <a:r>
              <a:rPr lang="ru-RU" sz="2400" b="1" i="1" u="sng" dirty="0" smtClean="0">
                <a:solidFill>
                  <a:srgbClr val="223227"/>
                </a:solidFill>
                <a:latin typeface="Arial" pitchFamily="34" charset="0"/>
                <a:cs typeface="Arial" pitchFamily="34" charset="0"/>
              </a:rPr>
              <a:t>(весенние каникулы, 2023 г. МОАУ «СОШ №17 г. Орска»)</a:t>
            </a:r>
            <a:endParaRPr lang="ru-RU" sz="2400" b="1" i="1" u="sng" dirty="0" smtClean="0">
              <a:solidFill>
                <a:srgbClr val="223227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5848" name="Picture 8" descr="20210323 145252"/>
          <p:cNvPicPr>
            <a:picLocks noChangeAspect="1" noChangeArrowheads="1"/>
          </p:cNvPicPr>
          <p:nvPr/>
        </p:nvPicPr>
        <p:blipFill>
          <a:blip r:embed="rId2"/>
          <a:srcRect t="5830"/>
          <a:stretch>
            <a:fillRect/>
          </a:stretch>
        </p:blipFill>
        <p:spPr bwMode="auto">
          <a:xfrm>
            <a:off x="266072" y="2967192"/>
            <a:ext cx="3131926" cy="16614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5850" name="Picture 10" descr="IMG 150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60023" y="4857966"/>
            <a:ext cx="3077212" cy="173349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5852" name="Picture 12" descr="IMG 1477"/>
          <p:cNvPicPr>
            <a:picLocks noChangeAspect="1" noChangeArrowheads="1"/>
          </p:cNvPicPr>
          <p:nvPr/>
        </p:nvPicPr>
        <p:blipFill>
          <a:blip r:embed="rId4"/>
          <a:srcRect r="15714"/>
          <a:stretch>
            <a:fillRect/>
          </a:stretch>
        </p:blipFill>
        <p:spPr bwMode="auto">
          <a:xfrm>
            <a:off x="6558908" y="2892109"/>
            <a:ext cx="2677849" cy="17335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Рисунок 8" descr="Эмблема-ЦРТДЮ-в-прозрачном.png"/>
          <p:cNvPicPr>
            <a:picLocks noChangeAspect="1"/>
          </p:cNvPicPr>
          <p:nvPr/>
        </p:nvPicPr>
        <p:blipFill>
          <a:blip r:embed="rId5" cstate="print">
            <a:lum bright="-10000" contrast="30000"/>
          </a:blip>
          <a:stretch>
            <a:fillRect/>
          </a:stretch>
        </p:blipFill>
        <p:spPr>
          <a:xfrm>
            <a:off x="8250621" y="157109"/>
            <a:ext cx="1460899" cy="1457384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1710988097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568035" y="352109"/>
            <a:ext cx="7287491" cy="30162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lang="ru-RU" sz="2800" b="1" dirty="0" smtClean="0">
                <a:solidFill>
                  <a:srgbClr val="223227"/>
                </a:solidFill>
                <a:latin typeface="Arial" pitchFamily="34" charset="0"/>
                <a:cs typeface="Arial" pitchFamily="34" charset="0"/>
              </a:rPr>
              <a:t>10. Турнир </a:t>
            </a:r>
            <a:r>
              <a:rPr lang="ru-RU" sz="2800" b="1" dirty="0">
                <a:solidFill>
                  <a:srgbClr val="223227"/>
                </a:solidFill>
                <a:latin typeface="Arial" pitchFamily="34" charset="0"/>
                <a:cs typeface="Arial" pitchFamily="34" charset="0"/>
              </a:rPr>
              <a:t>по шашкам, посвященный Дню Победы, в рамках сетевого взаимодействия по реализации ДООП «</a:t>
            </a:r>
            <a:r>
              <a:rPr lang="ru-RU" sz="2800" b="1" dirty="0" err="1">
                <a:solidFill>
                  <a:srgbClr val="223227"/>
                </a:solidFill>
                <a:latin typeface="Arial" pitchFamily="34" charset="0"/>
                <a:cs typeface="Arial" pitchFamily="34" charset="0"/>
              </a:rPr>
              <a:t>Шашки+шахматы</a:t>
            </a:r>
            <a:r>
              <a:rPr lang="ru-RU" sz="2800" b="1" dirty="0">
                <a:solidFill>
                  <a:srgbClr val="223227"/>
                </a:solidFill>
                <a:latin typeface="Arial" pitchFamily="34" charset="0"/>
                <a:cs typeface="Arial" pitchFamily="34" charset="0"/>
              </a:rPr>
              <a:t>» МАУДО «ЦРТДЮ «Созвездие» г. Орска» и ОУ г. </a:t>
            </a:r>
            <a:r>
              <a:rPr lang="ru-RU" sz="2800" b="1" dirty="0" smtClean="0">
                <a:solidFill>
                  <a:srgbClr val="223227"/>
                </a:solidFill>
                <a:latin typeface="Arial" pitchFamily="34" charset="0"/>
                <a:cs typeface="Arial" pitchFamily="34" charset="0"/>
              </a:rPr>
              <a:t>Орска </a:t>
            </a:r>
            <a:r>
              <a:rPr lang="ru-RU" sz="2200" b="1" dirty="0" smtClean="0">
                <a:solidFill>
                  <a:srgbClr val="223227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ru-RU" sz="2200" b="1" i="1" dirty="0" smtClean="0">
                <a:solidFill>
                  <a:srgbClr val="223227"/>
                </a:solidFill>
                <a:latin typeface="Arial" pitchFamily="34" charset="0"/>
                <a:cs typeface="Arial" pitchFamily="34" charset="0"/>
              </a:rPr>
              <a:t>май, 2023 г. детский клуб «Молодость» МАУДО «ЦРТДЮ «Созвездие» г. Орска»</a:t>
            </a:r>
            <a:r>
              <a:rPr lang="ru-RU" sz="2200" b="1" dirty="0" smtClean="0">
                <a:solidFill>
                  <a:srgbClr val="223227"/>
                </a:solidFill>
                <a:latin typeface="Arial" pitchFamily="34" charset="0"/>
                <a:cs typeface="Arial" pitchFamily="34" charset="0"/>
              </a:rPr>
              <a:t>)</a:t>
            </a:r>
            <a:endParaRPr lang="ru-RU" sz="2200" b="1" dirty="0" smtClean="0">
              <a:solidFill>
                <a:srgbClr val="223227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5842" name="Picture 2" descr="20220513 132219"/>
          <p:cNvPicPr>
            <a:picLocks noChangeAspect="1" noChangeArrowheads="1"/>
          </p:cNvPicPr>
          <p:nvPr/>
        </p:nvPicPr>
        <p:blipFill>
          <a:blip r:embed="rId2"/>
          <a:srcRect t="30022" r="-109"/>
          <a:stretch>
            <a:fillRect/>
          </a:stretch>
        </p:blipFill>
        <p:spPr bwMode="auto">
          <a:xfrm>
            <a:off x="3235417" y="4474219"/>
            <a:ext cx="3277456" cy="192643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5844" name="Picture 4" descr="IMG 20210520 WA0007"/>
          <p:cNvPicPr>
            <a:picLocks noChangeAspect="1" noChangeArrowheads="1"/>
          </p:cNvPicPr>
          <p:nvPr/>
        </p:nvPicPr>
        <p:blipFill>
          <a:blip r:embed="rId3"/>
          <a:srcRect t="16766" r="2280"/>
          <a:stretch>
            <a:fillRect/>
          </a:stretch>
        </p:blipFill>
        <p:spPr bwMode="auto">
          <a:xfrm>
            <a:off x="179840" y="3368319"/>
            <a:ext cx="3012870" cy="192469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5846" name="Picture 6" descr="2019121026"/>
          <p:cNvPicPr>
            <a:picLocks noChangeAspect="1" noChangeArrowheads="1"/>
          </p:cNvPicPr>
          <p:nvPr/>
        </p:nvPicPr>
        <p:blipFill>
          <a:blip r:embed="rId4"/>
          <a:srcRect l="11455" t="13360"/>
          <a:stretch>
            <a:fillRect/>
          </a:stretch>
        </p:blipFill>
        <p:spPr bwMode="auto">
          <a:xfrm>
            <a:off x="6584382" y="3411658"/>
            <a:ext cx="2876885" cy="18813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Рисунок 8" descr="Эмблема-ЦРТДЮ-в-прозрачном.png"/>
          <p:cNvPicPr>
            <a:picLocks noChangeAspect="1"/>
          </p:cNvPicPr>
          <p:nvPr/>
        </p:nvPicPr>
        <p:blipFill>
          <a:blip r:embed="rId5" cstate="print">
            <a:lum bright="-10000" contrast="30000"/>
          </a:blip>
          <a:stretch>
            <a:fillRect/>
          </a:stretch>
        </p:blipFill>
        <p:spPr>
          <a:xfrm>
            <a:off x="8250621" y="157109"/>
            <a:ext cx="1460899" cy="1457384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1379956948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658330" y="187076"/>
            <a:ext cx="7241628" cy="19389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sz="2400" b="1" dirty="0" smtClean="0">
                <a:solidFill>
                  <a:srgbClr val="223227"/>
                </a:solidFill>
                <a:latin typeface="Arial" pitchFamily="34" charset="0"/>
                <a:cs typeface="Arial" pitchFamily="34" charset="0"/>
              </a:rPr>
              <a:t>11</a:t>
            </a:r>
            <a:r>
              <a:rPr lang="ru-RU" sz="2400" b="1" dirty="0" smtClean="0">
                <a:solidFill>
                  <a:srgbClr val="223227"/>
                </a:solidFill>
                <a:latin typeface="Arial" pitchFamily="34" charset="0"/>
                <a:cs typeface="Arial" pitchFamily="34" charset="0"/>
              </a:rPr>
              <a:t>. Городской </a:t>
            </a:r>
            <a:r>
              <a:rPr lang="ru-RU" sz="2400" b="1" dirty="0">
                <a:solidFill>
                  <a:srgbClr val="223227"/>
                </a:solidFill>
                <a:latin typeface="Arial" pitchFamily="34" charset="0"/>
                <a:cs typeface="Arial" pitchFamily="34" charset="0"/>
              </a:rPr>
              <a:t>конкурс - фестиваль инсценированной военно- патриотической песни «Пою мое Отечество!», посвящённый Дню </a:t>
            </a:r>
            <a:r>
              <a:rPr lang="ru-RU" sz="2400" b="1" dirty="0" smtClean="0">
                <a:solidFill>
                  <a:srgbClr val="223227"/>
                </a:solidFill>
                <a:latin typeface="Arial" pitchFamily="34" charset="0"/>
                <a:cs typeface="Arial" pitchFamily="34" charset="0"/>
              </a:rPr>
              <a:t>Победы (</a:t>
            </a:r>
            <a:r>
              <a:rPr lang="ru-RU" sz="2400" b="1" i="1" dirty="0" smtClean="0">
                <a:solidFill>
                  <a:srgbClr val="223227"/>
                </a:solidFill>
                <a:latin typeface="Arial" pitchFamily="34" charset="0"/>
                <a:cs typeface="Arial" pitchFamily="34" charset="0"/>
              </a:rPr>
              <a:t>май 2023 г.</a:t>
            </a:r>
            <a:r>
              <a:rPr lang="ru-RU" sz="2400" b="1" dirty="0">
                <a:solidFill>
                  <a:srgbClr val="223227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i="1" dirty="0">
                <a:solidFill>
                  <a:srgbClr val="223227"/>
                </a:solidFill>
                <a:latin typeface="Arial" pitchFamily="34" charset="0"/>
                <a:cs typeface="Arial" pitchFamily="34" charset="0"/>
              </a:rPr>
              <a:t>МАУДО «ЦРТДЮ «Созвездие» г. Орска»</a:t>
            </a:r>
            <a:r>
              <a:rPr lang="ru-RU" sz="2400" b="1" i="1" dirty="0" smtClean="0">
                <a:solidFill>
                  <a:srgbClr val="223227"/>
                </a:solidFill>
                <a:latin typeface="Arial" pitchFamily="34" charset="0"/>
                <a:cs typeface="Arial" pitchFamily="34" charset="0"/>
              </a:rPr>
              <a:t>)</a:t>
            </a:r>
            <a:endParaRPr lang="ru-RU" sz="2400" b="1" i="1" dirty="0">
              <a:solidFill>
                <a:srgbClr val="223227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6084" name="Picture 4" descr="http://sozvezdie-orsk.ru/images/thumbnails/images.orsk.ru/images/stories/2020/05_may/image_08052020062402_15889010425531-fill-539x321.jpg_da39a3ee5e6b4b0d3255bfef95601890afd8070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455131" y="2155215"/>
            <a:ext cx="3121357" cy="1938832"/>
          </a:xfrm>
          <a:prstGeom prst="rect">
            <a:avLst/>
          </a:prstGeom>
          <a:noFill/>
        </p:spPr>
      </p:pic>
      <p:pic>
        <p:nvPicPr>
          <p:cNvPr id="46086" name="Picture 6" descr="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22302" y="2138012"/>
            <a:ext cx="2660417" cy="1965585"/>
          </a:xfrm>
          <a:prstGeom prst="rect">
            <a:avLst/>
          </a:prstGeom>
          <a:noFill/>
        </p:spPr>
      </p:pic>
      <p:pic>
        <p:nvPicPr>
          <p:cNvPr id="9" name="Рисунок 8" descr="IMG_2884.JPG"/>
          <p:cNvPicPr>
            <a:picLocks noChangeAspect="1"/>
          </p:cNvPicPr>
          <p:nvPr/>
        </p:nvPicPr>
        <p:blipFill>
          <a:blip r:embed="rId4" cstate="print">
            <a:lum contrast="30000"/>
          </a:blip>
          <a:srcRect r="8345"/>
          <a:stretch>
            <a:fillRect/>
          </a:stretch>
        </p:blipFill>
        <p:spPr>
          <a:xfrm>
            <a:off x="122752" y="2084865"/>
            <a:ext cx="3181506" cy="195253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Рисунок 9" descr="DSC07410.JPG"/>
          <p:cNvPicPr>
            <a:picLocks noChangeAspect="1"/>
          </p:cNvPicPr>
          <p:nvPr/>
        </p:nvPicPr>
        <p:blipFill>
          <a:blip r:embed="rId5" cstate="print">
            <a:lum contrast="20000"/>
          </a:blip>
          <a:srcRect b="4141"/>
          <a:stretch>
            <a:fillRect/>
          </a:stretch>
        </p:blipFill>
        <p:spPr>
          <a:xfrm>
            <a:off x="3385818" y="4291321"/>
            <a:ext cx="3339647" cy="21897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Рисунок 10" descr="Эмблема-ЦРТДЮ-в-прозрачном.png"/>
          <p:cNvPicPr>
            <a:picLocks noChangeAspect="1"/>
          </p:cNvPicPr>
          <p:nvPr/>
        </p:nvPicPr>
        <p:blipFill>
          <a:blip r:embed="rId6" cstate="print">
            <a:lum bright="-10000" contrast="30000"/>
          </a:blip>
          <a:stretch>
            <a:fillRect/>
          </a:stretch>
        </p:blipFill>
        <p:spPr>
          <a:xfrm>
            <a:off x="8282616" y="187076"/>
            <a:ext cx="1255863" cy="1252842"/>
          </a:xfrm>
          <a:prstGeom prst="rect">
            <a:avLst/>
          </a:prstGeom>
          <a:effectLst/>
        </p:spPr>
      </p:pic>
      <p:pic>
        <p:nvPicPr>
          <p:cNvPr id="12" name="Рисунок 11" descr="DSC07341.JPG"/>
          <p:cNvPicPr>
            <a:picLocks noChangeAspect="1"/>
          </p:cNvPicPr>
          <p:nvPr/>
        </p:nvPicPr>
        <p:blipFill>
          <a:blip r:embed="rId7" cstate="print">
            <a:lum contrast="20000"/>
          </a:blip>
          <a:stretch>
            <a:fillRect/>
          </a:stretch>
        </p:blipFill>
        <p:spPr>
          <a:xfrm>
            <a:off x="91815" y="4277612"/>
            <a:ext cx="3179546" cy="211279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Рисунок 12" descr="IMG_2879.JPG"/>
          <p:cNvPicPr>
            <a:picLocks noChangeAspect="1"/>
          </p:cNvPicPr>
          <p:nvPr/>
        </p:nvPicPr>
        <p:blipFill>
          <a:blip r:embed="rId8" cstate="print">
            <a:lum contrast="30000"/>
          </a:blip>
          <a:srcRect l="22064" t="5290" r="4106"/>
          <a:stretch>
            <a:fillRect/>
          </a:stretch>
        </p:blipFill>
        <p:spPr>
          <a:xfrm>
            <a:off x="6888708" y="4251442"/>
            <a:ext cx="2644233" cy="216513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237817543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658330" y="187076"/>
            <a:ext cx="7241628" cy="23083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lang="ru-RU" sz="2400" b="1" dirty="0" smtClean="0">
                <a:solidFill>
                  <a:srgbClr val="223227"/>
                </a:solidFill>
                <a:latin typeface="Arial" pitchFamily="34" charset="0"/>
                <a:cs typeface="Arial" pitchFamily="34" charset="0"/>
              </a:rPr>
              <a:t>12</a:t>
            </a:r>
            <a:r>
              <a:rPr lang="ru-RU" sz="2400" b="1" dirty="0" smtClean="0">
                <a:solidFill>
                  <a:srgbClr val="223227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ru-RU" sz="2400" b="1" dirty="0">
                <a:solidFill>
                  <a:srgbClr val="223227"/>
                </a:solidFill>
                <a:latin typeface="Arial" pitchFamily="34" charset="0"/>
                <a:cs typeface="Arial" pitchFamily="34" charset="0"/>
              </a:rPr>
              <a:t>Спортивная программа «Патриоты России</a:t>
            </a:r>
            <a:r>
              <a:rPr lang="ru-RU" sz="2400" b="1" dirty="0" smtClean="0">
                <a:solidFill>
                  <a:srgbClr val="223227"/>
                </a:solidFill>
                <a:latin typeface="Arial" pitchFamily="34" charset="0"/>
                <a:cs typeface="Arial" pitchFamily="34" charset="0"/>
              </a:rPr>
              <a:t>», посвященная </a:t>
            </a:r>
            <a:r>
              <a:rPr lang="ru-RU" sz="2400" b="1" dirty="0">
                <a:solidFill>
                  <a:srgbClr val="223227"/>
                </a:solidFill>
                <a:latin typeface="Arial" pitchFamily="34" charset="0"/>
                <a:cs typeface="Arial" pitchFamily="34" charset="0"/>
              </a:rPr>
              <a:t>Дню России, среди команд детских городских </a:t>
            </a:r>
            <a:r>
              <a:rPr lang="ru-RU" sz="2400" b="1" dirty="0" smtClean="0">
                <a:solidFill>
                  <a:srgbClr val="223227"/>
                </a:solidFill>
                <a:latin typeface="Arial" pitchFamily="34" charset="0"/>
                <a:cs typeface="Arial" pitchFamily="34" charset="0"/>
              </a:rPr>
              <a:t>оздоровительных лагерей дневного пребывания на базе СОШ Советского района г. Орска (</a:t>
            </a:r>
            <a:r>
              <a:rPr lang="ru-RU" sz="2400" b="1" i="1" dirty="0" smtClean="0">
                <a:solidFill>
                  <a:srgbClr val="223227"/>
                </a:solidFill>
                <a:latin typeface="Arial" pitchFamily="34" charset="0"/>
                <a:cs typeface="Arial" pitchFamily="34" charset="0"/>
              </a:rPr>
              <a:t>июнь 2023 г., стадион «Пищевик»)</a:t>
            </a:r>
            <a:endParaRPr lang="ru-RU" sz="2400" b="1" i="1" dirty="0">
              <a:solidFill>
                <a:srgbClr val="223227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Рисунок 10" descr="Эмблема-ЦРТДЮ-в-прозрачном.png"/>
          <p:cNvPicPr>
            <a:picLocks noChangeAspect="1"/>
          </p:cNvPicPr>
          <p:nvPr/>
        </p:nvPicPr>
        <p:blipFill>
          <a:blip r:embed="rId2" cstate="print">
            <a:lum bright="-10000" contrast="30000"/>
          </a:blip>
          <a:stretch>
            <a:fillRect/>
          </a:stretch>
        </p:blipFill>
        <p:spPr>
          <a:xfrm>
            <a:off x="8282616" y="187076"/>
            <a:ext cx="1255863" cy="1252842"/>
          </a:xfrm>
          <a:prstGeom prst="rect">
            <a:avLst/>
          </a:prstGeom>
          <a:effectLst/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38766" t="24338" r="37275" b="23200"/>
          <a:stretch/>
        </p:blipFill>
        <p:spPr>
          <a:xfrm>
            <a:off x="218022" y="2466109"/>
            <a:ext cx="2442051" cy="300643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/>
          <a:srcRect l="30141" t="25662" r="28331" b="24337"/>
          <a:stretch/>
        </p:blipFill>
        <p:spPr>
          <a:xfrm>
            <a:off x="2780665" y="3061855"/>
            <a:ext cx="3868253" cy="261850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5"/>
          <a:srcRect l="35252" t="21117" r="29184" b="21686"/>
          <a:stretch/>
        </p:blipFill>
        <p:spPr>
          <a:xfrm>
            <a:off x="6769511" y="2466109"/>
            <a:ext cx="3026210" cy="288867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801619078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704192" y="179461"/>
            <a:ext cx="6905297" cy="13849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800" b="1" u="sng" dirty="0" smtClean="0">
                <a:solidFill>
                  <a:srgbClr val="223227"/>
                </a:solidFill>
                <a:latin typeface="Arial" pitchFamily="34" charset="0"/>
                <a:cs typeface="Arial" pitchFamily="34" charset="0"/>
              </a:rPr>
              <a:t>Открытый конкурс детских игровых театрализованных программ «Забава»</a:t>
            </a:r>
          </a:p>
        </p:txBody>
      </p:sp>
      <p:pic>
        <p:nvPicPr>
          <p:cNvPr id="34818" name="Picture 2" descr="http://sozvezdie-orsk.ru/yubilej/fotografii/image.raw?view=image&amp;type=img&amp;id=1091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2413" y="1848665"/>
            <a:ext cx="3052106" cy="202965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4820" name="Picture 4" descr="http://sozvezdie-orsk.ru/yubilej/fotografii/image.raw?view=image&amp;type=img&amp;id=14900"/>
          <p:cNvPicPr>
            <a:picLocks noChangeAspect="1" noChangeArrowheads="1"/>
          </p:cNvPicPr>
          <p:nvPr/>
        </p:nvPicPr>
        <p:blipFill>
          <a:blip r:embed="rId3"/>
          <a:srcRect l="6890" r="13167" b="12155"/>
          <a:stretch>
            <a:fillRect/>
          </a:stretch>
        </p:blipFill>
        <p:spPr bwMode="auto">
          <a:xfrm>
            <a:off x="3740272" y="1848522"/>
            <a:ext cx="2754168" cy="200877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4822" name="Picture 6" descr="http://sozvezdie-orsk.ru/images/novosti/dk_orion/2015013002.jpg"/>
          <p:cNvPicPr>
            <a:picLocks noChangeAspect="1" noChangeArrowheads="1"/>
          </p:cNvPicPr>
          <p:nvPr/>
        </p:nvPicPr>
        <p:blipFill>
          <a:blip r:embed="rId4"/>
          <a:srcRect t="6696" r="24514" b="5854"/>
          <a:stretch>
            <a:fillRect/>
          </a:stretch>
        </p:blipFill>
        <p:spPr bwMode="auto">
          <a:xfrm>
            <a:off x="6893061" y="1816753"/>
            <a:ext cx="2675976" cy="20615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4824" name="Picture 8" descr="http://sozvezdie-orsk.ru/yubilej/fotografii/image.raw?view=image&amp;type=img&amp;id=18067"/>
          <p:cNvPicPr>
            <a:picLocks noChangeAspect="1" noChangeArrowheads="1"/>
          </p:cNvPicPr>
          <p:nvPr/>
        </p:nvPicPr>
        <p:blipFill>
          <a:blip r:embed="rId5"/>
          <a:srcRect t="10560"/>
          <a:stretch>
            <a:fillRect/>
          </a:stretch>
        </p:blipFill>
        <p:spPr bwMode="auto">
          <a:xfrm>
            <a:off x="255718" y="4382813"/>
            <a:ext cx="2855344" cy="191535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4826" name="Picture 10" descr="http://sozvezdie-orsk.ru/yubilej/fotografii/image.raw?view=image&amp;type=orig&amp;id=21776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 flipH="1">
            <a:off x="3318006" y="4413314"/>
            <a:ext cx="3237498" cy="18613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4828" name="Picture 12" descr="http://sozvezdie-orsk.ru/yubilej/fotografii/image.raw?view=image&amp;type=img&amp;id=27899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891626" y="4412716"/>
            <a:ext cx="2753563" cy="18345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Рисунок 8" descr="Эмблема-ЦРТДЮ-в-прозрачном.png"/>
          <p:cNvPicPr>
            <a:picLocks noChangeAspect="1"/>
          </p:cNvPicPr>
          <p:nvPr/>
        </p:nvPicPr>
        <p:blipFill>
          <a:blip r:embed="rId8" cstate="print">
            <a:lum bright="-10000" contrast="30000"/>
          </a:blip>
          <a:stretch>
            <a:fillRect/>
          </a:stretch>
        </p:blipFill>
        <p:spPr>
          <a:xfrm>
            <a:off x="8320262" y="157109"/>
            <a:ext cx="1391258" cy="1387911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2290881636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591532" y="452103"/>
            <a:ext cx="7062714" cy="16773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Состав рабочей группы: </a:t>
            </a:r>
            <a:r>
              <a:rPr lang="ru-RU" sz="25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состав рабочей группы и целевая аудитория меняются при организации и проведении практически всех мероприятий в рамках опорной площадки</a:t>
            </a:r>
            <a:endParaRPr kumimoji="0" lang="ru-RU" altLang="ru-RU" sz="2500" b="0" i="1" u="sng" strike="noStrike" cap="none" normalizeH="0" baseline="0" dirty="0" smtClean="0">
              <a:ln>
                <a:noFill/>
              </a:ln>
              <a:solidFill>
                <a:srgbClr val="162A08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38832" y="2516390"/>
            <a:ext cx="7729123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ru-RU" sz="25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ru-RU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методисты, РСП, педагоги-организаторы, инструктор по ФК, педагоги ДО МАУДО «ЦРТДЮ «Созвездие» г. Орска»; </a:t>
            </a: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ru-RU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заместители по ВР, педагоги, классные руководители, вожатые, учителя физической культуры СОШ;</a:t>
            </a: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ru-RU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педагоги-организаторы УДО г. Орска</a:t>
            </a:r>
          </a:p>
        </p:txBody>
      </p:sp>
      <p:pic>
        <p:nvPicPr>
          <p:cNvPr id="5" name="Рисунок 4" descr="Эмблема-ЦРТДЮ-в-прозрачном.png"/>
          <p:cNvPicPr>
            <a:picLocks noChangeAspect="1"/>
          </p:cNvPicPr>
          <p:nvPr/>
        </p:nvPicPr>
        <p:blipFill>
          <a:blip r:embed="rId2" cstate="print">
            <a:lum bright="-10000" contrast="30000"/>
          </a:blip>
          <a:stretch>
            <a:fillRect/>
          </a:stretch>
        </p:blipFill>
        <p:spPr>
          <a:xfrm>
            <a:off x="8130745" y="251702"/>
            <a:ext cx="1528223" cy="1524546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3935422435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495943" y="56138"/>
            <a:ext cx="7981950" cy="70173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800" b="1" u="sng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</a:t>
            </a:r>
            <a:r>
              <a:rPr lang="ru-RU" sz="2800" b="1" u="sng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</a:t>
            </a:r>
            <a:r>
              <a:rPr lang="ru-RU" sz="28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обеспечение условий для воспитания, развития, социального становления и самореализации детей и </a:t>
            </a:r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юношества</a:t>
            </a:r>
            <a:endParaRPr lang="ru-RU" sz="2800" b="1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800" b="1" u="sng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 </a:t>
            </a:r>
          </a:p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1.приобщение </a:t>
            </a:r>
            <a:r>
              <a:rPr lang="ru-RU" sz="28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детей к здоровому образу жизни; повышение уровня профилактики негативных проявлений; </a:t>
            </a:r>
          </a:p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2.раскрытие </a:t>
            </a:r>
            <a:r>
              <a:rPr lang="ru-RU" sz="28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творческого потенциала личности;</a:t>
            </a:r>
          </a:p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3.формирование </a:t>
            </a:r>
            <a:r>
              <a:rPr lang="ru-RU" sz="28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подрастающего поколения активной жизненной позиции;</a:t>
            </a:r>
          </a:p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4.воспитание </a:t>
            </a:r>
            <a:r>
              <a:rPr lang="ru-RU" sz="28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гражданских и нравственных </a:t>
            </a:r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качеств;</a:t>
            </a:r>
          </a:p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организация социально </a:t>
            </a:r>
            <a:r>
              <a:rPr lang="ru-RU" sz="28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ориентированного досуга</a:t>
            </a:r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800" b="1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kumimoji="0" lang="ru-RU" altLang="ru-RU" sz="3000" b="0" i="0" u="sng" strike="noStrike" cap="none" normalizeH="0" baseline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5" name="Рисунок 4" descr="Эмблема-ЦРТДЮ-в-прозрачном.png"/>
          <p:cNvPicPr>
            <a:picLocks noChangeAspect="1"/>
          </p:cNvPicPr>
          <p:nvPr/>
        </p:nvPicPr>
        <p:blipFill>
          <a:blip r:embed="rId2" cstate="print">
            <a:lum bright="-10000" contrast="30000"/>
          </a:blip>
          <a:stretch>
            <a:fillRect/>
          </a:stretch>
        </p:blipFill>
        <p:spPr>
          <a:xfrm>
            <a:off x="8320262" y="157109"/>
            <a:ext cx="1391258" cy="1387911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1237817543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641130" y="128412"/>
            <a:ext cx="7010401" cy="15081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300" b="1" u="sng" dirty="0" smtClean="0">
                <a:solidFill>
                  <a:srgbClr val="223227"/>
                </a:solidFill>
                <a:latin typeface="Arial" pitchFamily="34" charset="0"/>
                <a:cs typeface="Arial" pitchFamily="34" charset="0"/>
              </a:rPr>
              <a:t>1. Городская </a:t>
            </a:r>
            <a:r>
              <a:rPr lang="ru-RU" sz="2300" b="1" u="sng" dirty="0" smtClean="0">
                <a:solidFill>
                  <a:srgbClr val="223227"/>
                </a:solidFill>
                <a:latin typeface="Arial" pitchFamily="34" charset="0"/>
                <a:cs typeface="Arial" pitchFamily="34" charset="0"/>
              </a:rPr>
              <a:t>спортивная игра «Один - за всех, и все - за одного», посвященная Дню народного </a:t>
            </a:r>
            <a:r>
              <a:rPr lang="ru-RU" sz="2300" b="1" u="sng" dirty="0">
                <a:solidFill>
                  <a:srgbClr val="223227"/>
                </a:solidFill>
                <a:latin typeface="Arial" pitchFamily="34" charset="0"/>
                <a:cs typeface="Arial" pitchFamily="34" charset="0"/>
              </a:rPr>
              <a:t>единства (</a:t>
            </a:r>
            <a:r>
              <a:rPr lang="ru-RU" sz="2300" b="1" i="1" u="sng" dirty="0">
                <a:solidFill>
                  <a:srgbClr val="223227"/>
                </a:solidFill>
                <a:latin typeface="Arial" pitchFamily="34" charset="0"/>
                <a:cs typeface="Arial" pitchFamily="34" charset="0"/>
              </a:rPr>
              <a:t>27 октября 2022 года в 15.00 ч. на базе МОАУ «СОШ №37 г. Орска»)</a:t>
            </a:r>
            <a:endParaRPr lang="ru-RU" sz="2300" b="1" i="1" u="sng" dirty="0" smtClean="0">
              <a:solidFill>
                <a:srgbClr val="223227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 descr="DSC 089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5751" y="1744823"/>
            <a:ext cx="2905460" cy="194181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28" name="Picture 4" descr="DSC 087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20076" y="1724277"/>
            <a:ext cx="2966948" cy="198291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30" name="Picture 6" descr="DSC 024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690187" y="1693453"/>
            <a:ext cx="2958957" cy="19726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32" name="Picture 8" descr="http://sozvezdie-orsk.ru/yubilej/fotografii/image.raw?view=image&amp;type=orig&amp;id=2544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26645" y="4276777"/>
            <a:ext cx="2876930" cy="191675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36" name="Picture 12" descr="http://sozvezdie-orsk.ru/yubilej/fotografii/image.raw?view=image&amp;type=orig&amp;id=25488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595954" y="4266503"/>
            <a:ext cx="2843979" cy="189480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38" name="Picture 14" descr="DSC 0257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733604" y="4231170"/>
            <a:ext cx="2897312" cy="193154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Рисунок 8" descr="Эмблема-ЦРТДЮ-в-прозрачном.png"/>
          <p:cNvPicPr>
            <a:picLocks noChangeAspect="1"/>
          </p:cNvPicPr>
          <p:nvPr/>
        </p:nvPicPr>
        <p:blipFill>
          <a:blip r:embed="rId8" cstate="print">
            <a:lum bright="-10000" contrast="30000"/>
          </a:blip>
          <a:stretch>
            <a:fillRect/>
          </a:stretch>
        </p:blipFill>
        <p:spPr>
          <a:xfrm>
            <a:off x="8320262" y="157109"/>
            <a:ext cx="1391258" cy="1387911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1237817543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557048" y="46949"/>
            <a:ext cx="7252138" cy="1292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600" b="1" u="sng" dirty="0" smtClean="0">
                <a:solidFill>
                  <a:srgbClr val="162A08"/>
                </a:solidFill>
                <a:latin typeface="Arial" pitchFamily="34" charset="0"/>
                <a:cs typeface="Arial" pitchFamily="34" charset="0"/>
              </a:rPr>
              <a:t>2. Городской </a:t>
            </a:r>
            <a:r>
              <a:rPr lang="ru-RU" sz="2600" b="1" u="sng" dirty="0" smtClean="0">
                <a:solidFill>
                  <a:srgbClr val="162A08"/>
                </a:solidFill>
                <a:latin typeface="Arial" pitchFamily="34" charset="0"/>
                <a:cs typeface="Arial" pitchFamily="34" charset="0"/>
              </a:rPr>
              <a:t>конкурс </a:t>
            </a:r>
            <a:r>
              <a:rPr lang="ru-RU" sz="2600" b="1" u="sng" dirty="0" smtClean="0">
                <a:solidFill>
                  <a:srgbClr val="162A08"/>
                </a:solidFill>
                <a:latin typeface="Arial" pitchFamily="34" charset="0"/>
                <a:cs typeface="Arial" pitchFamily="34" charset="0"/>
              </a:rPr>
              <a:t>«Я ведущий!</a:t>
            </a:r>
            <a:r>
              <a:rPr lang="ru-RU" sz="2600" b="1" u="sng" dirty="0" smtClean="0">
                <a:solidFill>
                  <a:srgbClr val="162A08"/>
                </a:solidFill>
                <a:latin typeface="Arial" pitchFamily="34" charset="0"/>
                <a:cs typeface="Arial" pitchFamily="34" charset="0"/>
              </a:rPr>
              <a:t>»</a:t>
            </a:r>
          </a:p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600" b="1" u="sng" dirty="0" smtClean="0">
                <a:solidFill>
                  <a:srgbClr val="162A08"/>
                </a:solidFill>
                <a:latin typeface="Arial" pitchFamily="34" charset="0"/>
                <a:cs typeface="Arial" pitchFamily="34" charset="0"/>
              </a:rPr>
              <a:t> (</a:t>
            </a:r>
            <a:r>
              <a:rPr lang="ru-RU" sz="2600" b="1" i="1" u="sng" dirty="0" smtClean="0">
                <a:solidFill>
                  <a:srgbClr val="162A08"/>
                </a:solidFill>
                <a:latin typeface="Arial" pitchFamily="34" charset="0"/>
                <a:cs typeface="Arial" pitchFamily="34" charset="0"/>
              </a:rPr>
              <a:t>26 </a:t>
            </a:r>
            <a:r>
              <a:rPr lang="ru-RU" sz="2600" b="1" i="1" u="sng" dirty="0">
                <a:solidFill>
                  <a:srgbClr val="162A08"/>
                </a:solidFill>
                <a:latin typeface="Arial" pitchFamily="34" charset="0"/>
                <a:cs typeface="Arial" pitchFamily="34" charset="0"/>
              </a:rPr>
              <a:t>октября 2022 года </a:t>
            </a:r>
            <a:r>
              <a:rPr lang="ru-RU" sz="2600" b="1" i="1" u="sng" dirty="0" smtClean="0">
                <a:solidFill>
                  <a:srgbClr val="162A08"/>
                </a:solidFill>
                <a:latin typeface="Arial" pitchFamily="34" charset="0"/>
                <a:cs typeface="Arial" pitchFamily="34" charset="0"/>
              </a:rPr>
              <a:t>на базе МАУДО «ЦРТДЮ «Созвездие» г. Орска»)</a:t>
            </a:r>
            <a:endParaRPr lang="ru-RU" sz="2600" b="1" i="1" u="sng" dirty="0" smtClean="0">
              <a:solidFill>
                <a:srgbClr val="162A08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1746" name="Picture 2" descr="http://sozvezdie-orsk.ru/yubilej/fotografii/image.raw?view=image&amp;type=img&amp;id=1501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05568" y="1598210"/>
            <a:ext cx="2821108" cy="187251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1748" name="Picture 4" descr="http://sozvezdie-orsk.ru/yubilej/fotografii/image.raw?view=image&amp;type=orig&amp;id=1993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87172" y="1577189"/>
            <a:ext cx="2801793" cy="185969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1750" name="Picture 6" descr="http://sozvezdie-orsk.ru/yubilej/fotografii/image.raw?view=image&amp;type=orig&amp;id=1991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671010" y="1598446"/>
            <a:ext cx="2903914" cy="192747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1754" name="Picture 10" descr="http://sozvezdie-orsk.ru/yubilej/fotografii/image.raw?view=image&amp;type=orig&amp;id=25208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09975" y="4116947"/>
            <a:ext cx="2958741" cy="19712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1756" name="Picture 12" descr="http://sozvezdie-orsk.ru/yubilej/fotografii/image.raw?view=image&amp;type=orig&amp;id=25196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428750" y="4107676"/>
            <a:ext cx="3000120" cy="199883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1758" name="Picture 14" descr="DSC 0073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649345" y="4092652"/>
            <a:ext cx="3005015" cy="20033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Рисунок 8" descr="Эмблема-ЦРТДЮ-в-прозрачном.png"/>
          <p:cNvPicPr>
            <a:picLocks noChangeAspect="1"/>
          </p:cNvPicPr>
          <p:nvPr/>
        </p:nvPicPr>
        <p:blipFill>
          <a:blip r:embed="rId8" cstate="print">
            <a:lum bright="-10000" contrast="30000"/>
          </a:blip>
          <a:stretch>
            <a:fillRect/>
          </a:stretch>
        </p:blipFill>
        <p:spPr>
          <a:xfrm>
            <a:off x="8320262" y="157109"/>
            <a:ext cx="1391258" cy="1387911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1237817543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367862" y="-31858"/>
            <a:ext cx="7420303" cy="17235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800" b="1" u="sng" dirty="0" smtClean="0">
                <a:solidFill>
                  <a:srgbClr val="162A08"/>
                </a:solidFill>
                <a:latin typeface="Arial" pitchFamily="34" charset="0"/>
                <a:cs typeface="Arial" pitchFamily="34" charset="0"/>
              </a:rPr>
              <a:t>3. Городской конкурс агитбригад «</a:t>
            </a:r>
            <a:r>
              <a:rPr lang="ru-RU" sz="2800" b="1" u="sng" dirty="0" smtClean="0">
                <a:solidFill>
                  <a:srgbClr val="162A08"/>
                </a:solidFill>
                <a:latin typeface="Arial" pitchFamily="34" charset="0"/>
                <a:cs typeface="Arial" pitchFamily="34" charset="0"/>
              </a:rPr>
              <a:t>Здоровье - выбор молодых</a:t>
            </a:r>
            <a:r>
              <a:rPr lang="ru-RU" sz="2800" b="1" u="sng" dirty="0">
                <a:solidFill>
                  <a:srgbClr val="162A08"/>
                </a:solidFill>
                <a:latin typeface="Arial" pitchFamily="34" charset="0"/>
                <a:cs typeface="Arial" pitchFamily="34" charset="0"/>
              </a:rPr>
              <a:t>» </a:t>
            </a:r>
            <a:endParaRPr lang="ru-RU" sz="2800" b="1" u="sng" dirty="0" smtClean="0">
              <a:solidFill>
                <a:srgbClr val="162A08"/>
              </a:solidFill>
              <a:latin typeface="Arial" pitchFamily="34" charset="0"/>
              <a:cs typeface="Arial" pitchFamily="34" charset="0"/>
            </a:endParaRPr>
          </a:p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500" b="1" i="1" u="sng" dirty="0" smtClean="0">
                <a:solidFill>
                  <a:srgbClr val="162A08"/>
                </a:solidFill>
                <a:latin typeface="Arial" pitchFamily="34" charset="0"/>
                <a:cs typeface="Arial" pitchFamily="34" charset="0"/>
              </a:rPr>
              <a:t>(23 </a:t>
            </a:r>
            <a:r>
              <a:rPr lang="ru-RU" sz="2500" b="1" i="1" u="sng" dirty="0">
                <a:solidFill>
                  <a:srgbClr val="162A08"/>
                </a:solidFill>
                <a:latin typeface="Arial" pitchFamily="34" charset="0"/>
                <a:cs typeface="Arial" pitchFamily="34" charset="0"/>
              </a:rPr>
              <a:t>ноября 2022 </a:t>
            </a:r>
            <a:r>
              <a:rPr lang="ru-RU" sz="2500" b="1" i="1" u="sng" dirty="0" smtClean="0">
                <a:solidFill>
                  <a:srgbClr val="162A08"/>
                </a:solidFill>
                <a:latin typeface="Arial" pitchFamily="34" charset="0"/>
                <a:cs typeface="Arial" pitchFamily="34" charset="0"/>
              </a:rPr>
              <a:t>года, МАУДО «ЦРТДЮ «Созвездие» г. Орска»)</a:t>
            </a:r>
            <a:endParaRPr lang="ru-RU" sz="2500" b="1" i="1" u="sng" dirty="0" smtClean="0">
              <a:solidFill>
                <a:srgbClr val="162A08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3795" name="Picture 3"/>
          <p:cNvPicPr>
            <a:picLocks noChangeAspect="1" noChangeArrowheads="1"/>
          </p:cNvPicPr>
          <p:nvPr/>
        </p:nvPicPr>
        <p:blipFill>
          <a:blip r:embed="rId2"/>
          <a:srcRect l="5751" t="21954" r="10042" b="15423"/>
          <a:stretch>
            <a:fillRect/>
          </a:stretch>
        </p:blipFill>
        <p:spPr bwMode="auto">
          <a:xfrm>
            <a:off x="213630" y="2039008"/>
            <a:ext cx="3043719" cy="181084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3796" name="Picture 4"/>
          <p:cNvPicPr>
            <a:picLocks noChangeAspect="1" noChangeArrowheads="1"/>
          </p:cNvPicPr>
          <p:nvPr/>
        </p:nvPicPr>
        <p:blipFill>
          <a:blip r:embed="rId3"/>
          <a:srcRect l="21341" t="18118" r="15878" b="33638"/>
          <a:stretch>
            <a:fillRect/>
          </a:stretch>
        </p:blipFill>
        <p:spPr bwMode="auto">
          <a:xfrm>
            <a:off x="6738874" y="1912883"/>
            <a:ext cx="2946407" cy="181132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3797" name="Picture 5"/>
          <p:cNvPicPr>
            <a:picLocks noChangeAspect="1" noChangeArrowheads="1"/>
          </p:cNvPicPr>
          <p:nvPr/>
        </p:nvPicPr>
        <p:blipFill>
          <a:blip r:embed="rId4"/>
          <a:srcRect l="10660" t="16643" r="6840" b="27370"/>
          <a:stretch>
            <a:fillRect/>
          </a:stretch>
        </p:blipFill>
        <p:spPr bwMode="auto">
          <a:xfrm>
            <a:off x="3194709" y="4079018"/>
            <a:ext cx="3302336" cy="17928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DSC_0624.JP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>
          <a:xfrm>
            <a:off x="6687769" y="4646657"/>
            <a:ext cx="2881849" cy="179618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Рисунок 9" descr="DSC_0544.JPG"/>
          <p:cNvPicPr>
            <a:picLocks noChangeAspect="1"/>
          </p:cNvPicPr>
          <p:nvPr/>
        </p:nvPicPr>
        <p:blipFill>
          <a:blip r:embed="rId6" cstate="print">
            <a:lum contrast="20000"/>
          </a:blip>
          <a:srcRect t="7997"/>
          <a:stretch>
            <a:fillRect/>
          </a:stretch>
        </p:blipFill>
        <p:spPr>
          <a:xfrm>
            <a:off x="3468414" y="1797268"/>
            <a:ext cx="3005959" cy="184372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Рисунок 10" descr="DSC_0584.JPG"/>
          <p:cNvPicPr>
            <a:picLocks noChangeAspect="1"/>
          </p:cNvPicPr>
          <p:nvPr/>
        </p:nvPicPr>
        <p:blipFill>
          <a:blip r:embed="rId7" cstate="print">
            <a:lum contrast="20000"/>
          </a:blip>
          <a:stretch>
            <a:fillRect/>
          </a:stretch>
        </p:blipFill>
        <p:spPr>
          <a:xfrm>
            <a:off x="211728" y="4489664"/>
            <a:ext cx="2804742" cy="182705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" name="Рисунок 11" descr="Эмблема-ЦРТДЮ-в-прозрачном.png"/>
          <p:cNvPicPr>
            <a:picLocks noChangeAspect="1"/>
          </p:cNvPicPr>
          <p:nvPr/>
        </p:nvPicPr>
        <p:blipFill>
          <a:blip r:embed="rId8" cstate="print">
            <a:lum bright="-10000" contrast="30000"/>
          </a:blip>
          <a:stretch>
            <a:fillRect/>
          </a:stretch>
        </p:blipFill>
        <p:spPr>
          <a:xfrm>
            <a:off x="8320262" y="157109"/>
            <a:ext cx="1391258" cy="1387911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1237817543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561826" y="297119"/>
            <a:ext cx="7420303" cy="34317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800" b="1" u="sng" dirty="0" smtClean="0">
                <a:solidFill>
                  <a:srgbClr val="162A08"/>
                </a:solidFill>
                <a:latin typeface="Arial" pitchFamily="34" charset="0"/>
                <a:cs typeface="Arial" pitchFamily="34" charset="0"/>
              </a:rPr>
              <a:t>4. XI </a:t>
            </a:r>
            <a:r>
              <a:rPr lang="ru-RU" sz="2800" b="1" u="sng" dirty="0">
                <a:solidFill>
                  <a:srgbClr val="162A08"/>
                </a:solidFill>
                <a:latin typeface="Arial" pitchFamily="34" charset="0"/>
                <a:cs typeface="Arial" pitchFamily="34" charset="0"/>
              </a:rPr>
              <a:t>заочный городской конкурс интерактивных мультимедийных проектов и творческих работ по профилактике негативных проявлений «Шаг навстречу здоровью</a:t>
            </a:r>
            <a:r>
              <a:rPr lang="ru-RU" sz="2800" b="1" u="sng" dirty="0" smtClean="0">
                <a:solidFill>
                  <a:srgbClr val="162A08"/>
                </a:solidFill>
                <a:latin typeface="Arial" pitchFamily="34" charset="0"/>
                <a:cs typeface="Arial" pitchFamily="34" charset="0"/>
              </a:rPr>
              <a:t>», номинация «Мультимедийный проект» </a:t>
            </a:r>
          </a:p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500" b="1" i="1" u="sng" dirty="0" smtClean="0">
                <a:solidFill>
                  <a:srgbClr val="162A08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ru-RU" sz="2400" b="1" u="sng" dirty="0">
                <a:solidFill>
                  <a:srgbClr val="162A08"/>
                </a:solidFill>
                <a:latin typeface="Arial" pitchFamily="34" charset="0"/>
                <a:cs typeface="Arial" pitchFamily="34" charset="0"/>
              </a:rPr>
              <a:t>4. 01.10.2022 - 20.12.2022. МАУДО «ЦРТДЮ «Созвездие» г. Орска</a:t>
            </a:r>
            <a:r>
              <a:rPr lang="ru-RU" sz="2400" b="1" u="sng" dirty="0" smtClean="0">
                <a:solidFill>
                  <a:srgbClr val="162A08"/>
                </a:solidFill>
                <a:latin typeface="Arial" pitchFamily="34" charset="0"/>
                <a:cs typeface="Arial" pitchFamily="34" charset="0"/>
              </a:rPr>
              <a:t>»)</a:t>
            </a:r>
            <a:endParaRPr lang="ru-RU" sz="2500" b="1" i="1" u="sng" dirty="0" smtClean="0">
              <a:solidFill>
                <a:srgbClr val="162A08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2" name="Рисунок 11" descr="Эмблема-ЦРТДЮ-в-прозрачном.png"/>
          <p:cNvPicPr>
            <a:picLocks noChangeAspect="1"/>
          </p:cNvPicPr>
          <p:nvPr/>
        </p:nvPicPr>
        <p:blipFill>
          <a:blip r:embed="rId2" cstate="print">
            <a:lum bright="-10000" contrast="30000"/>
          </a:blip>
          <a:stretch>
            <a:fillRect/>
          </a:stretch>
        </p:blipFill>
        <p:spPr>
          <a:xfrm>
            <a:off x="8320262" y="157109"/>
            <a:ext cx="1391258" cy="1387911"/>
          </a:xfrm>
          <a:prstGeom prst="rect">
            <a:avLst/>
          </a:prstGeom>
          <a:effectLst/>
        </p:spPr>
      </p:pic>
      <p:sp>
        <p:nvSpPr>
          <p:cNvPr id="2" name="TextBox 1"/>
          <p:cNvSpPr txBox="1"/>
          <p:nvPr/>
        </p:nvSpPr>
        <p:spPr>
          <a:xfrm>
            <a:off x="1025236" y="4073237"/>
            <a:ext cx="55556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40739" y="3860175"/>
            <a:ext cx="7295026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sz="2200" b="1" dirty="0">
                <a:latin typeface="Arial" panose="020B0604020202020204" pitchFamily="34" charset="0"/>
                <a:cs typeface="Arial" panose="020B0604020202020204" pitchFamily="34" charset="0"/>
              </a:rPr>
              <a:t>. конкурс социальных видеороликов «Выбирай здоровый образ жизни</a:t>
            </a:r>
            <a:r>
              <a:rPr lang="ru-RU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!»;</a:t>
            </a:r>
            <a:endParaRPr lang="ru-RU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200" b="1" dirty="0">
                <a:latin typeface="Arial" panose="020B0604020202020204" pitchFamily="34" charset="0"/>
                <a:cs typeface="Arial" panose="020B0604020202020204" pitchFamily="34" charset="0"/>
              </a:rPr>
              <a:t>2. «ЗОЖ-</a:t>
            </a:r>
            <a:r>
              <a:rPr lang="ru-RU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блогеры</a:t>
            </a:r>
            <a:r>
              <a:rPr lang="ru-RU" sz="2200" b="1" dirty="0">
                <a:latin typeface="Arial" panose="020B0604020202020204" pitchFamily="34" charset="0"/>
                <a:cs typeface="Arial" panose="020B0604020202020204" pitchFamily="34" charset="0"/>
              </a:rPr>
              <a:t>»;</a:t>
            </a:r>
          </a:p>
          <a:p>
            <a:r>
              <a:rPr lang="ru-RU" sz="2200" b="1" dirty="0"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ru-RU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видеоинтервью</a:t>
            </a:r>
            <a:r>
              <a:rPr lang="ru-RU" sz="2200" b="1" dirty="0">
                <a:latin typeface="Arial" panose="020B0604020202020204" pitchFamily="34" charset="0"/>
                <a:cs typeface="Arial" panose="020B0604020202020204" pitchFamily="34" charset="0"/>
              </a:rPr>
              <a:t> с интересными людьми «Территория здоровья</a:t>
            </a:r>
            <a:r>
              <a:rPr lang="ru-RU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»;</a:t>
            </a:r>
            <a:endParaRPr lang="ru-RU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200" b="1" dirty="0">
                <a:latin typeface="Arial" panose="020B0604020202020204" pitchFamily="34" charset="0"/>
                <a:cs typeface="Arial" panose="020B0604020202020204" pitchFamily="34" charset="0"/>
              </a:rPr>
              <a:t>4. </a:t>
            </a:r>
            <a:r>
              <a:rPr lang="ru-RU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флешмоб</a:t>
            </a:r>
            <a:r>
              <a:rPr lang="ru-RU" sz="2200" b="1" dirty="0">
                <a:latin typeface="Arial" panose="020B0604020202020204" pitchFamily="34" charset="0"/>
                <a:cs typeface="Arial" panose="020B0604020202020204" pitchFamily="34" charset="0"/>
              </a:rPr>
              <a:t> «В ритме ЗОЖ!»;</a:t>
            </a:r>
          </a:p>
          <a:p>
            <a:r>
              <a:rPr lang="ru-RU" sz="2200" b="1" dirty="0">
                <a:latin typeface="Arial" panose="020B0604020202020204" pitchFamily="34" charset="0"/>
                <a:cs typeface="Arial" panose="020B0604020202020204" pitchFamily="34" charset="0"/>
              </a:rPr>
              <a:t>5. мультимедийная презентация «Я выбираю ЗОЖ!»</a:t>
            </a:r>
            <a:endParaRPr lang="ru-RU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33894" y="4442569"/>
            <a:ext cx="2572735" cy="191431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237621706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546537" y="-18682"/>
            <a:ext cx="7083974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sz="2400" b="1" u="sng" dirty="0" smtClean="0">
                <a:solidFill>
                  <a:srgbClr val="223227"/>
                </a:solidFill>
                <a:latin typeface="Arial" pitchFamily="34" charset="0"/>
                <a:cs typeface="Arial" pitchFamily="34" charset="0"/>
              </a:rPr>
              <a:t>5. Г</a:t>
            </a:r>
            <a:r>
              <a:rPr lang="en-US" sz="2400" b="1" u="sng" dirty="0" err="1" smtClean="0">
                <a:solidFill>
                  <a:srgbClr val="223227"/>
                </a:solidFill>
                <a:latin typeface="Arial" pitchFamily="34" charset="0"/>
                <a:cs typeface="Arial" pitchFamily="34" charset="0"/>
              </a:rPr>
              <a:t>ородская</a:t>
            </a:r>
            <a:r>
              <a:rPr lang="en-US" sz="2400" b="1" u="sng" dirty="0" smtClean="0">
                <a:solidFill>
                  <a:srgbClr val="223227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u="sng" dirty="0" err="1" smtClean="0">
                <a:solidFill>
                  <a:srgbClr val="223227"/>
                </a:solidFill>
                <a:latin typeface="Arial" pitchFamily="34" charset="0"/>
                <a:cs typeface="Arial" pitchFamily="34" charset="0"/>
              </a:rPr>
              <a:t>военно-патриотическая</a:t>
            </a:r>
            <a:r>
              <a:rPr lang="en-US" sz="2400" b="1" u="sng" dirty="0" smtClean="0">
                <a:solidFill>
                  <a:srgbClr val="223227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u="sng" dirty="0" err="1" smtClean="0">
                <a:solidFill>
                  <a:srgbClr val="223227"/>
                </a:solidFill>
                <a:latin typeface="Arial" pitchFamily="34" charset="0"/>
                <a:cs typeface="Arial" pitchFamily="34" charset="0"/>
              </a:rPr>
              <a:t>спортивная</a:t>
            </a:r>
            <a:r>
              <a:rPr lang="en-US" sz="2400" b="1" u="sng" dirty="0" smtClean="0">
                <a:solidFill>
                  <a:srgbClr val="223227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u="sng" dirty="0" err="1" smtClean="0">
                <a:solidFill>
                  <a:srgbClr val="223227"/>
                </a:solidFill>
                <a:latin typeface="Arial" pitchFamily="34" charset="0"/>
                <a:cs typeface="Arial" pitchFamily="34" charset="0"/>
              </a:rPr>
              <a:t>игра</a:t>
            </a:r>
            <a:r>
              <a:rPr lang="en-US" sz="2400" b="1" u="sng" dirty="0" smtClean="0">
                <a:solidFill>
                  <a:srgbClr val="223227"/>
                </a:solidFill>
                <a:latin typeface="Arial" pitchFamily="34" charset="0"/>
                <a:cs typeface="Arial" pitchFamily="34" charset="0"/>
              </a:rPr>
              <a:t> «</a:t>
            </a:r>
            <a:r>
              <a:rPr lang="en-US" sz="2400" b="1" u="sng" dirty="0" err="1" smtClean="0">
                <a:solidFill>
                  <a:srgbClr val="223227"/>
                </a:solidFill>
                <a:latin typeface="Arial" pitchFamily="34" charset="0"/>
                <a:cs typeface="Arial" pitchFamily="34" charset="0"/>
              </a:rPr>
              <a:t>Один</a:t>
            </a:r>
            <a:r>
              <a:rPr lang="en-US" sz="2400" b="1" u="sng" dirty="0" smtClean="0">
                <a:solidFill>
                  <a:srgbClr val="223227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u="sng" dirty="0" err="1" smtClean="0">
                <a:solidFill>
                  <a:srgbClr val="223227"/>
                </a:solidFill>
                <a:latin typeface="Arial" pitchFamily="34" charset="0"/>
                <a:cs typeface="Arial" pitchFamily="34" charset="0"/>
              </a:rPr>
              <a:t>день</a:t>
            </a:r>
            <a:r>
              <a:rPr lang="en-US" sz="2400" b="1" u="sng" dirty="0" smtClean="0">
                <a:solidFill>
                  <a:srgbClr val="223227"/>
                </a:solidFill>
                <a:latin typeface="Arial" pitchFamily="34" charset="0"/>
                <a:cs typeface="Arial" pitchFamily="34" charset="0"/>
              </a:rPr>
              <a:t> в </a:t>
            </a:r>
            <a:r>
              <a:rPr lang="en-US" sz="2400" b="1" u="sng" dirty="0" err="1" smtClean="0">
                <a:solidFill>
                  <a:srgbClr val="223227"/>
                </a:solidFill>
                <a:latin typeface="Arial" pitchFamily="34" charset="0"/>
                <a:cs typeface="Arial" pitchFamily="34" charset="0"/>
              </a:rPr>
              <a:t>армии</a:t>
            </a:r>
            <a:r>
              <a:rPr lang="en-US" sz="2400" b="1" u="sng" dirty="0" smtClean="0">
                <a:solidFill>
                  <a:srgbClr val="223227"/>
                </a:solidFill>
                <a:latin typeface="Arial" pitchFamily="34" charset="0"/>
                <a:cs typeface="Arial" pitchFamily="34" charset="0"/>
              </a:rPr>
              <a:t>», </a:t>
            </a:r>
            <a:r>
              <a:rPr lang="en-US" sz="2400" b="1" u="sng" dirty="0" err="1" smtClean="0">
                <a:solidFill>
                  <a:srgbClr val="223227"/>
                </a:solidFill>
                <a:latin typeface="Arial" pitchFamily="34" charset="0"/>
                <a:cs typeface="Arial" pitchFamily="34" charset="0"/>
              </a:rPr>
              <a:t>посвященная</a:t>
            </a:r>
            <a:r>
              <a:rPr lang="en-US" sz="2400" b="1" u="sng" dirty="0" smtClean="0">
                <a:solidFill>
                  <a:srgbClr val="223227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u="sng" dirty="0" err="1" smtClean="0">
                <a:solidFill>
                  <a:srgbClr val="223227"/>
                </a:solidFill>
                <a:latin typeface="Arial" pitchFamily="34" charset="0"/>
                <a:cs typeface="Arial" pitchFamily="34" charset="0"/>
              </a:rPr>
              <a:t>Дню</a:t>
            </a:r>
            <a:r>
              <a:rPr lang="en-US" sz="2400" b="1" u="sng" dirty="0" smtClean="0">
                <a:solidFill>
                  <a:srgbClr val="223227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u="sng" dirty="0" err="1" smtClean="0">
                <a:solidFill>
                  <a:srgbClr val="223227"/>
                </a:solidFill>
                <a:latin typeface="Arial" pitchFamily="34" charset="0"/>
                <a:cs typeface="Arial" pitchFamily="34" charset="0"/>
              </a:rPr>
              <a:t>Защитника</a:t>
            </a:r>
            <a:r>
              <a:rPr lang="en-US" sz="2400" b="1" u="sng" dirty="0" smtClean="0">
                <a:solidFill>
                  <a:srgbClr val="223227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u="sng" dirty="0" err="1" smtClean="0">
                <a:solidFill>
                  <a:srgbClr val="223227"/>
                </a:solidFill>
                <a:latin typeface="Arial" pitchFamily="34" charset="0"/>
                <a:cs typeface="Arial" pitchFamily="34" charset="0"/>
              </a:rPr>
              <a:t>Отечества</a:t>
            </a:r>
            <a:r>
              <a:rPr lang="ru-RU" sz="2400" b="1" u="sng" dirty="0">
                <a:solidFill>
                  <a:srgbClr val="223227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i="1" u="sng" dirty="0" smtClean="0">
                <a:solidFill>
                  <a:srgbClr val="223227"/>
                </a:solidFill>
                <a:latin typeface="Arial" pitchFamily="34" charset="0"/>
                <a:cs typeface="Arial" pitchFamily="34" charset="0"/>
              </a:rPr>
              <a:t>(февраль 2023 г., </a:t>
            </a:r>
            <a:r>
              <a:rPr lang="ru-RU" sz="2400" b="1" i="1" u="sng" dirty="0">
                <a:solidFill>
                  <a:srgbClr val="223227"/>
                </a:solidFill>
                <a:latin typeface="Arial" pitchFamily="34" charset="0"/>
                <a:cs typeface="Arial" pitchFamily="34" charset="0"/>
              </a:rPr>
              <a:t>ФОЦ «Свобода</a:t>
            </a:r>
            <a:r>
              <a:rPr lang="ru-RU" sz="2400" b="1" i="1" u="sng" dirty="0" smtClean="0">
                <a:solidFill>
                  <a:srgbClr val="223227"/>
                </a:solidFill>
                <a:latin typeface="Arial" pitchFamily="34" charset="0"/>
                <a:cs typeface="Arial" pitchFamily="34" charset="0"/>
              </a:rPr>
              <a:t>»)</a:t>
            </a:r>
            <a:endParaRPr lang="ru-RU" sz="2400" b="1" i="1" u="sng" dirty="0" smtClean="0">
              <a:solidFill>
                <a:srgbClr val="223227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6868" name="Picture 4" descr="http://sozvezdie-orsk.ru/yubilej/fotografii/image.raw?view=image&amp;type=img&amp;id=1790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337728" y="1534509"/>
            <a:ext cx="2988953" cy="179337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6870" name="Picture 6" descr="http://sozvezdie-orsk.ru/yubilej/fotografii/image.raw?view=image&amp;type=orig&amp;id=1791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331779" y="3516968"/>
            <a:ext cx="2689275" cy="169090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6874" name="Picture 10" descr="http://sozvezdie-orsk.ru/yubilej/fotografii/image.raw?view=image&amp;type=orig&amp;id=21409"/>
          <p:cNvPicPr>
            <a:picLocks noChangeAspect="1" noChangeArrowheads="1"/>
          </p:cNvPicPr>
          <p:nvPr/>
        </p:nvPicPr>
        <p:blipFill>
          <a:blip r:embed="rId4"/>
          <a:srcRect r="11705"/>
          <a:stretch>
            <a:fillRect/>
          </a:stretch>
        </p:blipFill>
        <p:spPr bwMode="auto">
          <a:xfrm>
            <a:off x="4210796" y="4969731"/>
            <a:ext cx="2683542" cy="170959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6876" name="Picture 12" descr="http://images.orsk.ru/images/stories/2018/02_february/image_22022018192137_15193092971693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569034" y="1571710"/>
            <a:ext cx="2701814" cy="180211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Рисунок 8" descr="Эмблема-ЦРТДЮ-в-прозрачном.png"/>
          <p:cNvPicPr>
            <a:picLocks noChangeAspect="1"/>
          </p:cNvPicPr>
          <p:nvPr/>
        </p:nvPicPr>
        <p:blipFill>
          <a:blip r:embed="rId6" cstate="print">
            <a:lum bright="-10000" contrast="30000"/>
          </a:blip>
          <a:stretch>
            <a:fillRect/>
          </a:stretch>
        </p:blipFill>
        <p:spPr>
          <a:xfrm>
            <a:off x="8225669" y="146599"/>
            <a:ext cx="1391258" cy="1387911"/>
          </a:xfrm>
          <a:prstGeom prst="rect">
            <a:avLst/>
          </a:prstGeom>
          <a:effectLst/>
        </p:spPr>
      </p:pic>
      <p:pic>
        <p:nvPicPr>
          <p:cNvPr id="11" name="Рисунок 10" descr="_6_20160324_2033362738.jpg"/>
          <p:cNvPicPr>
            <a:picLocks noChangeAspect="1"/>
          </p:cNvPicPr>
          <p:nvPr/>
        </p:nvPicPr>
        <p:blipFill>
          <a:blip r:embed="rId7" cstate="print">
            <a:lum contrast="30000"/>
          </a:blip>
          <a:stretch>
            <a:fillRect/>
          </a:stretch>
        </p:blipFill>
        <p:spPr>
          <a:xfrm>
            <a:off x="149591" y="1566223"/>
            <a:ext cx="2890041" cy="17340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" name="Рисунок 11" descr="_3_20160324_1252085136.jpg"/>
          <p:cNvPicPr>
            <a:picLocks noChangeAspect="1"/>
          </p:cNvPicPr>
          <p:nvPr/>
        </p:nvPicPr>
        <p:blipFill>
          <a:blip r:embed="rId8" cstate="print">
            <a:lum contrast="30000"/>
          </a:blip>
          <a:srcRect l="21855" t="16313" r="9896" b="21738"/>
          <a:stretch>
            <a:fillRect/>
          </a:stretch>
        </p:blipFill>
        <p:spPr>
          <a:xfrm rot="296834">
            <a:off x="7305333" y="3660483"/>
            <a:ext cx="1800200" cy="27233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Рисунок 12" descr="_10_20160324_1328480425.jpg"/>
          <p:cNvPicPr>
            <a:picLocks noChangeAspect="1"/>
          </p:cNvPicPr>
          <p:nvPr/>
        </p:nvPicPr>
        <p:blipFill>
          <a:blip r:embed="rId9" cstate="print">
            <a:lum contrast="30000"/>
          </a:blip>
          <a:srcRect l="15876" t="6252" b="16312"/>
          <a:stretch>
            <a:fillRect/>
          </a:stretch>
        </p:blipFill>
        <p:spPr>
          <a:xfrm>
            <a:off x="136635" y="3453808"/>
            <a:ext cx="3087416" cy="170519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Рисунок 9" descr="_1_20160324_1691820914.jpg"/>
          <p:cNvPicPr>
            <a:picLocks noChangeAspect="1"/>
          </p:cNvPicPr>
          <p:nvPr/>
        </p:nvPicPr>
        <p:blipFill>
          <a:blip r:embed="rId10" cstate="print">
            <a:lum contrast="30000"/>
          </a:blip>
          <a:srcRect l="14563" t="13251"/>
          <a:stretch>
            <a:fillRect/>
          </a:stretch>
        </p:blipFill>
        <p:spPr>
          <a:xfrm>
            <a:off x="560574" y="4845651"/>
            <a:ext cx="2939372" cy="179071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237817543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589535" y="616847"/>
            <a:ext cx="7420303" cy="22006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800" b="1" u="sng" dirty="0" smtClean="0">
                <a:solidFill>
                  <a:srgbClr val="162A08"/>
                </a:solidFill>
                <a:latin typeface="Arial" pitchFamily="34" charset="0"/>
                <a:cs typeface="Arial" pitchFamily="34" charset="0"/>
              </a:rPr>
              <a:t>6</a:t>
            </a:r>
            <a:r>
              <a:rPr lang="ru-RU" sz="2800" b="1" u="sng" dirty="0">
                <a:solidFill>
                  <a:srgbClr val="162A08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ru-RU" sz="2800" b="1" u="sng" dirty="0" smtClean="0">
                <a:solidFill>
                  <a:srgbClr val="162A08"/>
                </a:solidFill>
                <a:latin typeface="Arial" pitchFamily="34" charset="0"/>
                <a:cs typeface="Arial" pitchFamily="34" charset="0"/>
              </a:rPr>
              <a:t>Городской </a:t>
            </a:r>
            <a:r>
              <a:rPr lang="ru-RU" sz="2800" b="1" u="sng" dirty="0">
                <a:solidFill>
                  <a:srgbClr val="162A08"/>
                </a:solidFill>
                <a:latin typeface="Arial" pitchFamily="34" charset="0"/>
                <a:cs typeface="Arial" pitchFamily="34" charset="0"/>
              </a:rPr>
              <a:t>конкурс «Орск-профессиональный», </a:t>
            </a:r>
            <a:r>
              <a:rPr lang="ru-RU" sz="2800" b="1" u="sng" dirty="0" smtClean="0">
                <a:solidFill>
                  <a:srgbClr val="162A08"/>
                </a:solidFill>
                <a:latin typeface="Arial" pitchFamily="34" charset="0"/>
                <a:cs typeface="Arial" pitchFamily="34" charset="0"/>
              </a:rPr>
              <a:t>номинация «Дети учат детей. Лучшие практики </a:t>
            </a:r>
            <a:r>
              <a:rPr lang="ru-RU" sz="2800" b="1" u="sng" dirty="0">
                <a:solidFill>
                  <a:srgbClr val="162A08"/>
                </a:solidFill>
                <a:latin typeface="Arial" pitchFamily="34" charset="0"/>
                <a:cs typeface="Arial" pitchFamily="34" charset="0"/>
              </a:rPr>
              <a:t>наставничества». </a:t>
            </a:r>
            <a:r>
              <a:rPr lang="ru-RU" sz="2500" b="1" i="1" u="sng" dirty="0" smtClean="0">
                <a:solidFill>
                  <a:srgbClr val="162A08"/>
                </a:solidFill>
                <a:latin typeface="Arial" pitchFamily="34" charset="0"/>
                <a:cs typeface="Arial" pitchFamily="34" charset="0"/>
              </a:rPr>
              <a:t>(18.03.2023 </a:t>
            </a:r>
            <a:r>
              <a:rPr lang="ru-RU" sz="2500" b="1" i="1" u="sng" dirty="0">
                <a:solidFill>
                  <a:srgbClr val="162A08"/>
                </a:solidFill>
                <a:latin typeface="Arial" pitchFamily="34" charset="0"/>
                <a:cs typeface="Arial" pitchFamily="34" charset="0"/>
              </a:rPr>
              <a:t>- 21.04.2023. </a:t>
            </a:r>
            <a:r>
              <a:rPr lang="ru-RU" sz="2500" b="1" i="1" u="sng" dirty="0" smtClean="0">
                <a:solidFill>
                  <a:srgbClr val="162A08"/>
                </a:solidFill>
                <a:latin typeface="Arial" pitchFamily="34" charset="0"/>
                <a:cs typeface="Arial" pitchFamily="34" charset="0"/>
              </a:rPr>
              <a:t>МАУДО </a:t>
            </a:r>
            <a:r>
              <a:rPr lang="ru-RU" sz="2500" b="1" i="1" u="sng" dirty="0">
                <a:solidFill>
                  <a:srgbClr val="162A08"/>
                </a:solidFill>
                <a:latin typeface="Arial" pitchFamily="34" charset="0"/>
                <a:cs typeface="Arial" pitchFamily="34" charset="0"/>
              </a:rPr>
              <a:t>«ЦРТДЮ «Созвездие» г. Орска</a:t>
            </a:r>
            <a:r>
              <a:rPr lang="ru-RU" sz="2500" b="1" i="1" u="sng" dirty="0" smtClean="0">
                <a:solidFill>
                  <a:srgbClr val="162A08"/>
                </a:solidFill>
                <a:latin typeface="Arial" pitchFamily="34" charset="0"/>
                <a:cs typeface="Arial" pitchFamily="34" charset="0"/>
              </a:rPr>
              <a:t>»)</a:t>
            </a:r>
            <a:endParaRPr lang="ru-RU" sz="2500" b="1" i="1" u="sng" dirty="0" smtClean="0">
              <a:solidFill>
                <a:srgbClr val="162A08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2" name="Рисунок 11" descr="Эмблема-ЦРТДЮ-в-прозрачном.png"/>
          <p:cNvPicPr>
            <a:picLocks noChangeAspect="1"/>
          </p:cNvPicPr>
          <p:nvPr/>
        </p:nvPicPr>
        <p:blipFill>
          <a:blip r:embed="rId2" cstate="print">
            <a:lum bright="-10000" contrast="30000"/>
          </a:blip>
          <a:stretch>
            <a:fillRect/>
          </a:stretch>
        </p:blipFill>
        <p:spPr>
          <a:xfrm>
            <a:off x="8320262" y="157109"/>
            <a:ext cx="1391258" cy="1387911"/>
          </a:xfrm>
          <a:prstGeom prst="rect">
            <a:avLst/>
          </a:prstGeom>
          <a:effectLst/>
        </p:spPr>
      </p:pic>
      <p:sp>
        <p:nvSpPr>
          <p:cNvPr id="2" name="TextBox 1"/>
          <p:cNvSpPr txBox="1"/>
          <p:nvPr/>
        </p:nvSpPr>
        <p:spPr>
          <a:xfrm>
            <a:off x="1025236" y="4073237"/>
            <a:ext cx="55556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82303" y="3473073"/>
            <a:ext cx="729502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>
                <a:solidFill>
                  <a:srgbClr val="162A08"/>
                </a:solidFill>
                <a:latin typeface="Arial" pitchFamily="34" charset="0"/>
                <a:cs typeface="Arial" pitchFamily="34" charset="0"/>
              </a:rPr>
              <a:t>Цель: продвижение в молодёжной и педагогической среде ценностей труда, профессионализма и применения собственного творческого потенциала в профессии.</a:t>
            </a:r>
            <a:endParaRPr lang="ru-RU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6996535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Грань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1666</TotalTime>
  <Words>682</Words>
  <Application>Microsoft Office PowerPoint</Application>
  <PresentationFormat>Лист A4 (210x297 мм)</PresentationFormat>
  <Paragraphs>37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3" baseType="lpstr">
      <vt:lpstr>Arial</vt:lpstr>
      <vt:lpstr>Calibri</vt:lpstr>
      <vt:lpstr>Times New Roman</vt:lpstr>
      <vt:lpstr>Trebuchet MS</vt:lpstr>
      <vt:lpstr>Wingdings</vt:lpstr>
      <vt:lpstr>Wingdings 3</vt:lpstr>
      <vt:lpstr>Грань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апр</dc:creator>
  <cp:lastModifiedBy>admin</cp:lastModifiedBy>
  <cp:revision>135</cp:revision>
  <dcterms:created xsi:type="dcterms:W3CDTF">2015-11-13T13:54:06Z</dcterms:created>
  <dcterms:modified xsi:type="dcterms:W3CDTF">2022-09-29T06:45:03Z</dcterms:modified>
</cp:coreProperties>
</file>